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3.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4.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5.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6.xml" ContentType="application/vnd.openxmlformats-officedocument.presentationml.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comment7.xml" ContentType="application/vnd.openxmlformats-officedocument.presentationml.comments+xml"/>
  <Override PartName="/ppt/notesSlides/notesSlide20.xml" ContentType="application/vnd.openxmlformats-officedocument.presentationml.notesSlide+xml"/>
  <Override PartName="/ppt/comments/comment8.xml" ContentType="application/vnd.openxmlformats-officedocument.presentationml.comments+xml"/>
  <Override PartName="/ppt/notesSlides/notesSlide21.xml" ContentType="application/vnd.openxmlformats-officedocument.presentationml.notesSlide+xml"/>
  <Override PartName="/ppt/comments/comment9.xml" ContentType="application/vnd.openxmlformats-officedocument.presentationml.comments+xml"/>
  <Override PartName="/ppt/notesSlides/notesSlide22.xml" ContentType="application/vnd.openxmlformats-officedocument.presentationml.notesSlide+xml"/>
  <Override PartName="/ppt/comments/comment10.xml" ContentType="application/vnd.openxmlformats-officedocument.presentationml.comment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comment11.xml" ContentType="application/vnd.openxmlformats-officedocument.presentationml.comments+xml"/>
  <Override PartName="/ppt/notesSlides/notesSlide25.xml" ContentType="application/vnd.openxmlformats-officedocument.presentationml.notesSlide+xml"/>
  <Override PartName="/ppt/comments/comment12.xml" ContentType="application/vnd.openxmlformats-officedocument.presentationml.comment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739" r:id="rId7"/>
    <p:sldId id="301" r:id="rId8"/>
    <p:sldId id="260" r:id="rId9"/>
    <p:sldId id="302" r:id="rId10"/>
    <p:sldId id="303" r:id="rId11"/>
    <p:sldId id="304" r:id="rId12"/>
    <p:sldId id="305" r:id="rId13"/>
    <p:sldId id="306" r:id="rId14"/>
    <p:sldId id="279" r:id="rId15"/>
    <p:sldId id="308" r:id="rId16"/>
    <p:sldId id="740"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741"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77"/>
      <p:regular r:id="rId47"/>
      <p:bold r:id="rId48"/>
      <p:italic r:id="rId49"/>
      <p:boldItalic r:id="rId50"/>
    </p:embeddedFont>
    <p:embeddedFont>
      <p:font typeface="Salesforce Sans Light" panose="020B0305020202020203" pitchFamily="34" charset="77"/>
      <p:regular r:id="rId51"/>
      <p: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8DD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91"/>
    <p:restoredTop sz="92296"/>
  </p:normalViewPr>
  <p:slideViewPr>
    <p:cSldViewPr snapToGrid="0">
      <p:cViewPr varScale="1">
        <p:scale>
          <a:sx n="115" d="100"/>
          <a:sy n="115" d="100"/>
        </p:scale>
        <p:origin x="232" y="19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ommentAuthors" Target="commentAuthor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tools.ietf.org/html/rfc6238"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idoalliance.org/fido2/fido2-web-authentication-webauthn/" TargetMode="External"/><Relationship Id="rId2" Type="http://schemas.openxmlformats.org/officeDocument/2006/relationships/slide" Target="../slides/slide30.xml"/><Relationship Id="rId1" Type="http://schemas.openxmlformats.org/officeDocument/2006/relationships/notesMaster" Target="../notesMasters/notesMaster1.xml"/><Relationship Id="rId4" Type="http://schemas.openxmlformats.org/officeDocument/2006/relationships/hyperlink" Target="https://fidoalliance.org/fido2/"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4"/>
        <p:cNvGrpSpPr/>
        <p:nvPr/>
      </p:nvGrpSpPr>
      <p:grpSpPr>
        <a:xfrm>
          <a:off x="0" y="0"/>
          <a:ext cx="0" cy="0"/>
          <a:chOff x="0" y="0"/>
          <a:chExt cx="0" cy="0"/>
        </a:xfrm>
      </p:grpSpPr>
      <p:sp>
        <p:nvSpPr>
          <p:cNvPr id="1315" name="Google Shape;1315;g91c850001b_55_44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6" name="Google Shape;1316;g91c850001b_55_44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b="0" dirty="0">
                <a:highlight>
                  <a:srgbClr val="FFFFFF"/>
                </a:highlight>
              </a:rPr>
              <a:t>Notes:</a:t>
            </a:r>
            <a:endParaRPr sz="1200" b="0" dirty="0">
              <a:highlight>
                <a:srgbClr val="FFFFFF"/>
              </a:highlight>
            </a:endParaRPr>
          </a:p>
          <a:p>
            <a:pPr marL="0" lvl="0" indent="0" algn="l" rtl="0">
              <a:lnSpc>
                <a:spcPct val="115000"/>
              </a:lnSpc>
              <a:spcBef>
                <a:spcPts val="0"/>
              </a:spcBef>
              <a:spcAft>
                <a:spcPts val="0"/>
              </a:spcAft>
              <a:buNone/>
            </a:pPr>
            <a:r>
              <a:rPr lang="en-US" sz="1100" dirty="0"/>
              <a:t>Salesforce supports the use of third-party authenticator apps that generate temporary codes based on the OATH time-based one-time password (TOTP) algorithm (</a:t>
            </a:r>
            <a:r>
              <a:rPr lang="en-US" sz="1100" u="sng" dirty="0">
                <a:solidFill>
                  <a:srgbClr val="1155CC"/>
                </a:solidFill>
                <a:hlinkClick r:id="rId3">
                  <a:extLst>
                    <a:ext uri="{A12FA001-AC4F-418D-AE19-62706E023703}">
                      <ahyp:hlinkClr xmlns:ahyp="http://schemas.microsoft.com/office/drawing/2018/hyperlinkcolor" val="tx"/>
                    </a:ext>
                  </a:extLst>
                </a:hlinkClick>
              </a:rPr>
              <a:t>RFC 6238</a:t>
            </a:r>
            <a:r>
              <a:rPr lang="en-US" sz="1100" dirty="0"/>
              <a:t>). </a:t>
            </a:r>
            <a:r>
              <a:rPr lang="en-US" sz="1100" dirty="0">
                <a:solidFill>
                  <a:schemeClr val="dk1"/>
                </a:solidFill>
              </a:rPr>
              <a:t>There are a variety of TOTP authenticator apps available, including many free options. Widely-used apps include:</a:t>
            </a:r>
          </a:p>
          <a:p>
            <a:pPr marL="457200" lvl="0" indent="-298450" algn="l" rtl="0">
              <a:lnSpc>
                <a:spcPct val="115000"/>
              </a:lnSpc>
              <a:spcBef>
                <a:spcPts val="1200"/>
              </a:spcBef>
              <a:spcAft>
                <a:spcPts val="0"/>
              </a:spcAft>
              <a:buClr>
                <a:schemeClr val="dk1"/>
              </a:buClr>
              <a:buSzPts val="1100"/>
              <a:buChar char="●"/>
            </a:pPr>
            <a:r>
              <a:rPr lang="en-US" sz="1100" dirty="0">
                <a:solidFill>
                  <a:schemeClr val="dk1"/>
                </a:solidFill>
              </a:rPr>
              <a:t>Google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Microsoft Authenticator</a:t>
            </a:r>
          </a:p>
          <a:p>
            <a:pPr marL="457200" lvl="0" indent="-298450" algn="l" rtl="0">
              <a:lnSpc>
                <a:spcPct val="115000"/>
              </a:lnSpc>
              <a:spcBef>
                <a:spcPts val="0"/>
              </a:spcBef>
              <a:spcAft>
                <a:spcPts val="0"/>
              </a:spcAft>
              <a:buClr>
                <a:schemeClr val="dk1"/>
              </a:buClr>
              <a:buSzPts val="1100"/>
              <a:buChar char="●"/>
            </a:pPr>
            <a:r>
              <a:rPr lang="en-US" sz="1100" dirty="0">
                <a:solidFill>
                  <a:schemeClr val="dk1"/>
                </a:solidFill>
              </a:rPr>
              <a:t>Authy</a:t>
            </a:r>
            <a:endParaRPr lang="en-US" sz="1100" dirty="0"/>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To log in using this type of verification method, the user opens their app to get a code, then enters that code during the Salesforce login process.</a:t>
            </a:r>
          </a:p>
          <a:p>
            <a:pPr marL="0" lvl="0" indent="0" algn="l" rtl="0">
              <a:lnSpc>
                <a:spcPct val="115000"/>
              </a:lnSpc>
              <a:spcBef>
                <a:spcPts val="1200"/>
              </a:spcBef>
              <a:spcAft>
                <a:spcPts val="0"/>
              </a:spcAft>
              <a:buNone/>
            </a:pPr>
            <a:r>
              <a:rPr lang="en-US" sz="1100" dirty="0"/>
              <a:t>If users are already using a TOTP authenticator app, either for personal accounts or for other systems at your company, they can set up the same app to work for your Salesforce logins. </a:t>
            </a:r>
          </a:p>
          <a:p>
            <a:pPr marL="0" lvl="0" indent="0" algn="l" rtl="0">
              <a:lnSpc>
                <a:spcPct val="115000"/>
              </a:lnSpc>
              <a:spcBef>
                <a:spcPts val="1200"/>
              </a:spcBef>
              <a:spcAft>
                <a:spcPts val="0"/>
              </a:spcAft>
              <a:buNone/>
            </a:pPr>
            <a:endParaRPr lang="en-US" sz="1100" dirty="0"/>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r>
              <a:rPr lang="en-US" sz="1100" dirty="0"/>
              <a:t>Salesforce highly recommends that users set up a PIN or biometric requirement on their mobile device to ensure that unauthorized parties aren’t able to access their authenticator app.</a:t>
            </a:r>
          </a:p>
          <a:p>
            <a:pPr marL="0" marR="0" lvl="0" indent="0" algn="l" defTabSz="914400" rtl="0" eaLnBrk="1" fontAlgn="auto" latinLnBrk="0" hangingPunct="1">
              <a:lnSpc>
                <a:spcPct val="115000"/>
              </a:lnSpc>
              <a:spcBef>
                <a:spcPts val="1200"/>
              </a:spcBef>
              <a:spcAft>
                <a:spcPts val="0"/>
              </a:spcAft>
              <a:buClr>
                <a:schemeClr val="dk1"/>
              </a:buClr>
              <a:buSzPts val="1400"/>
              <a:buFont typeface="Arial"/>
              <a:buNone/>
              <a:tabLst/>
              <a:defRPr/>
            </a:pPr>
            <a:endParaRPr lang="en-US" sz="11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Available for all Salesforce products that have MFA support.</a:t>
            </a:r>
            <a:endParaRPr lang="en-US" sz="1100" dirty="0"/>
          </a:p>
          <a:p>
            <a:pPr marL="0" lvl="0" indent="0" algn="l" rtl="0">
              <a:lnSpc>
                <a:spcPct val="115000"/>
              </a:lnSpc>
              <a:spcBef>
                <a:spcPts val="1200"/>
              </a:spcBef>
              <a:spcAft>
                <a:spcPts val="0"/>
              </a:spcAft>
              <a:buNone/>
            </a:pPr>
            <a:endParaRPr lang="en-US" sz="1100" dirty="0"/>
          </a:p>
          <a:p>
            <a:pPr marL="0" lvl="0" indent="0" algn="l" rtl="0">
              <a:lnSpc>
                <a:spcPct val="115000"/>
              </a:lnSpc>
              <a:spcBef>
                <a:spcPts val="1200"/>
              </a:spcBef>
              <a:spcAft>
                <a:spcPts val="0"/>
              </a:spcAft>
              <a:buClr>
                <a:schemeClr val="dk1"/>
              </a:buClr>
              <a:buSzPts val="1100"/>
              <a:buFont typeface="Arial"/>
              <a:buNone/>
            </a:pPr>
            <a:r>
              <a:rPr lang="en-US" sz="1100" b="1" dirty="0">
                <a:solidFill>
                  <a:srgbClr val="1C1C1C"/>
                </a:solidFill>
              </a:rPr>
              <a:t>Behind the Scenes</a:t>
            </a: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generate temporary codes on the basis of a secret key (known only to the user and the service, such as Salesforce) and the current time. A code is valid for 30 seconds and then a new one is generated. </a:t>
            </a:r>
          </a:p>
          <a:p>
            <a:pPr marL="0" lvl="0" indent="0" algn="l" rtl="0">
              <a:lnSpc>
                <a:spcPct val="115000"/>
              </a:lnSpc>
              <a:spcBef>
                <a:spcPts val="0"/>
              </a:spcBef>
              <a:spcAft>
                <a:spcPts val="0"/>
              </a:spcAft>
              <a:buClr>
                <a:schemeClr val="dk1"/>
              </a:buClr>
              <a:buSzPts val="1100"/>
              <a:buFont typeface="Arial"/>
              <a:buNone/>
            </a:pPr>
            <a:endParaRPr lang="en-US" sz="1100" dirty="0">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US" sz="1100" dirty="0">
                <a:solidFill>
                  <a:schemeClr val="dk1"/>
                </a:solidFill>
              </a:rPr>
              <a:t>TOTP authenticator apps can generate codes even if the user’s phone doesn’t have a data or internet connection.</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endParaRPr sz="1200" dirty="0"/>
          </a:p>
        </p:txBody>
      </p:sp>
    </p:spTree>
    <p:extLst>
      <p:ext uri="{BB962C8B-B14F-4D97-AF65-F5344CB8AC3E}">
        <p14:creationId xmlns:p14="http://schemas.microsoft.com/office/powerpoint/2010/main" val="40258719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authenticators (also called platform authenticators) verify a user’s identity through a biometric reader, such as a fingerprint, iris, or facial recognition scanner, which is built into a user’s computer or mobile device.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in some cases, built-in authenticators confirm a user via a PIN or password that the user sets up in their device’s operating system.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This type of verification method streamlines the MFA requirement because it relies on built-in mechanisms rather than needing a separate authenticator app or physical security key. </a:t>
            </a:r>
          </a:p>
          <a:p>
            <a:pPr marL="22860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Depending on a user’s browser and operating system, built-in authenticators include Touch ID, Face ID, or Windows Hello.</a:t>
            </a:r>
            <a:endParaRPr lang="en-US" b="0" dirty="0">
              <a:effectLst/>
            </a:endParaRPr>
          </a:p>
          <a:p>
            <a:pPr marL="0" rtl="0"/>
            <a:br>
              <a:rPr lang="en-US" b="0" dirty="0">
                <a:effectLst/>
              </a:rPr>
            </a:br>
            <a:r>
              <a:rPr lang="en-US" b="0" dirty="0">
                <a:effectLst/>
              </a:rPr>
              <a:t>Note: </a:t>
            </a:r>
            <a:r>
              <a:rPr lang="en-US" sz="1100" b="0" i="0" u="none" strike="noStrike" cap="none" dirty="0">
                <a:solidFill>
                  <a:schemeClr val="dk1"/>
                </a:solidFill>
                <a:effectLst/>
                <a:latin typeface="Arial"/>
                <a:ea typeface="Arial"/>
                <a:cs typeface="Arial"/>
                <a:sym typeface="Arial"/>
              </a:rPr>
              <a:t>Built-in authenticators are a great option if a mobile app solution isn’t viable (for example, users don’t have company-provided mobile devices or work in a PCI-compliant environment), or your users’ devices don’t have the necessary ports for a physical security key.</a:t>
            </a:r>
            <a:endParaRPr lang="en-US" b="0" dirty="0">
              <a:effectLst/>
            </a:endParaRPr>
          </a:p>
          <a:p>
            <a:pPr marL="0" rtl="0"/>
            <a:br>
              <a:rPr lang="en-US" b="0" dirty="0">
                <a:effectLst/>
              </a:rPr>
            </a:br>
            <a:endParaRPr lang="en-US" b="0" dirty="0">
              <a:effectLst/>
            </a:endParaRPr>
          </a:p>
          <a:p>
            <a:pPr marL="0" rtl="0"/>
            <a:r>
              <a:rPr lang="en-US" sz="1100" b="1" i="0" u="none" strike="noStrike" cap="none" dirty="0">
                <a:solidFill>
                  <a:schemeClr val="dk1"/>
                </a:solidFill>
                <a:effectLst/>
                <a:latin typeface="Arial"/>
                <a:ea typeface="Arial"/>
                <a:cs typeface="Arial"/>
                <a:sym typeface="Arial"/>
              </a:rPr>
              <a:t>How to Log In</a:t>
            </a:r>
            <a:endParaRPr lang="en-US" b="0" dirty="0">
              <a:effectLst/>
            </a:endParaRPr>
          </a:p>
          <a:p>
            <a:pPr marL="0" rtl="0"/>
            <a:r>
              <a:rPr lang="en-US" sz="1100" b="0" i="0" u="none" strike="noStrike" cap="none" dirty="0">
                <a:solidFill>
                  <a:schemeClr val="dk1"/>
                </a:solidFill>
                <a:effectLst/>
                <a:latin typeface="Arial"/>
                <a:ea typeface="Arial"/>
                <a:cs typeface="Arial"/>
                <a:sym typeface="Arial"/>
              </a:rPr>
              <a:t>This type of method provides the easiest MFA login experience. After a user enters their Salesforce username and password, the built-in authenticator prompts them for a biometric, PIN or password identifier. </a:t>
            </a:r>
            <a:endParaRPr lang="en-US" b="0" dirty="0">
              <a:effectLst/>
            </a:endParaRPr>
          </a:p>
          <a:p>
            <a:pPr marL="0" rtl="0"/>
            <a:endParaRPr lang="en-US" b="0" dirty="0">
              <a:effectLst/>
            </a:endParaRPr>
          </a:p>
          <a:p>
            <a:pPr marL="0" rtl="0"/>
            <a:endParaRPr lang="en-US" b="0" dirty="0">
              <a:effectLst/>
            </a:endParaRPr>
          </a:p>
          <a:p>
            <a:pPr marL="0" rtl="0"/>
            <a:r>
              <a:rPr lang="en-US" sz="1100" b="1" i="0" u="none" strike="noStrike" cap="none" dirty="0">
                <a:solidFill>
                  <a:schemeClr val="dk1"/>
                </a:solidFill>
                <a:effectLst/>
                <a:latin typeface="Arial"/>
                <a:ea typeface="Arial"/>
                <a:cs typeface="Arial"/>
                <a:sym typeface="Arial"/>
              </a:rPr>
              <a:t>Requirements</a:t>
            </a:r>
            <a:endParaRPr lang="en-US" b="0" dirty="0">
              <a:effectLst/>
            </a:endParaRPr>
          </a:p>
          <a:p>
            <a:pPr marL="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highlight>
                  <a:srgbClr val="FFFFFF"/>
                </a:highlight>
                <a:latin typeface="Arial"/>
                <a:ea typeface="Arial"/>
                <a:cs typeface="Arial"/>
                <a:sym typeface="Arial"/>
              </a:rPr>
              <a:t>Note:  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pPr marL="0" rtl="0"/>
            <a:endParaRPr lang="en-US" sz="1100" b="0" i="0" u="none" strike="noStrike" cap="none" dirty="0">
              <a:solidFill>
                <a:schemeClr val="dk1"/>
              </a:solidFill>
              <a:effectLst/>
              <a:latin typeface="Arial"/>
              <a:ea typeface="Arial"/>
              <a:cs typeface="Arial"/>
              <a:sym typeface="Arial"/>
            </a:endParaRPr>
          </a:p>
          <a:p>
            <a:pPr marL="0" rtl="0"/>
            <a:r>
              <a:rPr lang="en-US" sz="1100" b="0" i="0" u="none" strike="noStrike" cap="none" dirty="0">
                <a:solidFill>
                  <a:schemeClr val="dk1"/>
                </a:solidFill>
                <a:effectLst/>
                <a:latin typeface="Arial"/>
                <a:ea typeface="Arial"/>
                <a:cs typeface="Arial"/>
                <a:sym typeface="Arial"/>
              </a:rPr>
              <a:t>To use built-in authenticators:</a:t>
            </a:r>
            <a:endParaRPr lang="en-US" b="0" dirty="0">
              <a:effectLst/>
            </a:endParaRP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 user’s device, operating system, and browser all must support the </a:t>
            </a:r>
            <a:r>
              <a:rPr lang="en-US" sz="1100" b="0" i="0" u="sng" strike="noStrike" cap="none" dirty="0">
                <a:solidFill>
                  <a:schemeClr val="dk1"/>
                </a:solidFill>
                <a:effectLst/>
                <a:latin typeface="Arial"/>
                <a:ea typeface="Arial"/>
                <a:cs typeface="Arial"/>
                <a:sym typeface="Arial"/>
                <a:hlinkClick r:id="rId3"/>
              </a:rPr>
              <a:t>FIDO2 WebAuthn standard</a:t>
            </a:r>
            <a:r>
              <a:rPr lang="en-US" sz="1100" b="0" i="0" u="none" strike="noStrike" cap="none" dirty="0">
                <a:solidFill>
                  <a:schemeClr val="dk1"/>
                </a:solidFill>
                <a:effectLst/>
                <a:latin typeface="Arial"/>
                <a:ea typeface="Arial"/>
                <a:cs typeface="Arial"/>
                <a:sym typeface="Arial"/>
              </a:rPr>
              <a:t>.</a:t>
            </a:r>
          </a:p>
          <a:p>
            <a:pPr marL="0" rtl="0" fontAlgn="base">
              <a:buFont typeface="Arial" panose="020B0604020202020204" pitchFamily="34" charset="0"/>
              <a:buChar char="•"/>
            </a:pPr>
            <a:r>
              <a:rPr lang="en-US" sz="1200" b="0" i="0" u="none" strike="noStrike" cap="none" dirty="0">
                <a:solidFill>
                  <a:schemeClr val="dk1"/>
                </a:solidFill>
                <a:effectLst/>
                <a:latin typeface="Arial"/>
                <a:ea typeface="Arial"/>
                <a:cs typeface="Arial"/>
                <a:sym typeface="Arial"/>
              </a:rPr>
              <a:t>Built-in authenticators aren’t supported in non-Chromium versions of the Edge browser.</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built-in authenticator service (such as Touch ID, Face ID, or Windows Hello) must be enabled and set up to verify a user’s identity via a biometric, PIN, or password.</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To use biometric authentication, a device must include a fingerprint, iris, or facial recognition scanner that’s supported by the built-in authenticator service.</a:t>
            </a:r>
          </a:p>
          <a:p>
            <a:pPr marL="0" rtl="0"/>
            <a:endParaRPr lang="en-US" b="0" dirty="0">
              <a:effectLst/>
            </a:endParaRPr>
          </a:p>
          <a:p>
            <a:pPr marL="0" rtl="0"/>
            <a:r>
              <a:rPr lang="en-US" b="0" dirty="0">
                <a:effectLst/>
              </a:rPr>
              <a:t>Note: This type of verification method is bound to the user’s device. If a user logs in from multiple computers (for example, a desktop workstation and a laptop), they need to register a built-in authenticator on each system – or also register </a:t>
            </a:r>
            <a:r>
              <a:rPr lang="en-US" b="0">
                <a:effectLst/>
              </a:rPr>
              <a:t>an alternate verification method.</a:t>
            </a:r>
            <a:endParaRPr lang="en-US" b="0" dirty="0">
              <a:effectLst/>
            </a:endParaRPr>
          </a:p>
          <a:p>
            <a:pPr marL="0" rtl="0"/>
            <a:br>
              <a:rPr lang="en-US" b="0" dirty="0">
                <a:effectLst/>
              </a:rPr>
            </a:br>
            <a:r>
              <a:rPr lang="en-US" sz="1100" b="0" i="0" u="none" strike="noStrike" cap="none" dirty="0">
                <a:solidFill>
                  <a:schemeClr val="dk1"/>
                </a:solidFill>
                <a:effectLst/>
                <a:latin typeface="Arial"/>
                <a:ea typeface="Arial"/>
                <a:cs typeface="Arial"/>
                <a:sym typeface="Arial"/>
              </a:rPr>
              <a:t>To learn more, see </a:t>
            </a:r>
            <a:r>
              <a:rPr lang="en-US" sz="1100" b="0" i="0" u="none" strike="noStrike" cap="none" dirty="0">
                <a:solidFill>
                  <a:schemeClr val="dk1"/>
                </a:solidFill>
                <a:effectLst/>
                <a:latin typeface="Arial"/>
                <a:ea typeface="Arial"/>
                <a:cs typeface="Arial"/>
                <a:sym typeface="Arial"/>
                <a:hlinkClick r:id="rId3"/>
              </a:rPr>
              <a:t>FIDO2: Web Authentication (WebAuthn)</a:t>
            </a:r>
            <a:r>
              <a:rPr lang="en-US" sz="1100" b="0" i="0" u="none" strike="noStrike" cap="none" dirty="0">
                <a:solidFill>
                  <a:schemeClr val="dk1"/>
                </a:solidFill>
                <a:effectLst/>
                <a:latin typeface="Arial"/>
                <a:ea typeface="Arial"/>
                <a:cs typeface="Arial"/>
                <a:sym typeface="Arial"/>
              </a:rPr>
              <a:t> or the documentation for your users' built-in authenticators.</a:t>
            </a:r>
            <a:endParaRPr lang="en-US" b="0" dirty="0">
              <a:effectLst/>
            </a:endParaRPr>
          </a:p>
          <a:p>
            <a:pPr marL="0" rtl="0"/>
            <a:endParaRPr lang="en-US" b="0" dirty="0">
              <a:effectLst/>
            </a:endParaRPr>
          </a:p>
          <a:p>
            <a:pPr marL="0" rtl="0"/>
            <a:br>
              <a:rPr lang="en-US" b="0" dirty="0">
                <a:effectLst/>
              </a:rPr>
            </a:br>
            <a:r>
              <a:rPr lang="en-US" sz="1100" b="1" i="0" u="none" strike="noStrike" cap="none" dirty="0">
                <a:solidFill>
                  <a:schemeClr val="dk1"/>
                </a:solidFill>
                <a:effectLst/>
                <a:latin typeface="Arial"/>
                <a:ea typeface="Arial"/>
                <a:cs typeface="Arial"/>
                <a:sym typeface="Arial"/>
              </a:rPr>
              <a:t>Behind the Scenes</a:t>
            </a:r>
            <a:endParaRPr lang="en-US" sz="1100" b="0" i="0" u="none" strike="noStrike" cap="none" dirty="0">
              <a:solidFill>
                <a:schemeClr val="dk1"/>
              </a:solidFill>
              <a:effectLst/>
              <a:latin typeface="Arial"/>
              <a:ea typeface="Arial"/>
              <a:cs typeface="Arial"/>
              <a:sym typeface="Arial"/>
            </a:endParaRPr>
          </a:p>
          <a:p>
            <a:pPr marL="0"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Built-in authenticator support is based on the</a:t>
            </a:r>
            <a:r>
              <a:rPr lang="en-US" sz="1100" b="0" i="0" u="sng" strike="noStrike" cap="none" dirty="0">
                <a:solidFill>
                  <a:schemeClr val="dk1"/>
                </a:solidFill>
                <a:effectLst/>
                <a:latin typeface="Arial"/>
                <a:ea typeface="Arial"/>
                <a:cs typeface="Arial"/>
                <a:sym typeface="Arial"/>
                <a:hlinkClick r:id="rId4"/>
              </a:rPr>
              <a:t> FIDO2 and WebAuthn specifications</a:t>
            </a:r>
            <a:r>
              <a:rPr lang="en-US" sz="1100" b="0" i="0" u="none" strike="noStrike" cap="none" dirty="0">
                <a:solidFill>
                  <a:schemeClr val="dk1"/>
                </a:solidFill>
                <a:effectLst/>
                <a:latin typeface="Arial"/>
                <a:ea typeface="Arial"/>
                <a:cs typeface="Arial"/>
                <a:sym typeface="Arial"/>
              </a:rPr>
              <a: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Registering a built-in authenticator creates a pair of private and public keys that are unique to the user’s account.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The private key is stored safely on the user’s desktop or mobile device and is secured by the user’s biometric data. The private key and the user’s biometric data never leave the user’s device and are never shared with Salesforce.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When a user logs in to their account, the browser calls the device’s operating system to launch the user’s registered built-in authenticator. Depending on the user’s browser and operating system, the user verifies their identity with an authenticator like Touch ID, Face ID, or Windows Hello.    </a:t>
            </a:r>
          </a:p>
          <a:p>
            <a:pPr marL="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WebAuthn-compliant built-in authenticators are resistant to phishing and man-in-the-middle attacks. A main reason for this is because a user’s private key is bound to a domain associated with the user’s account. For example, let’s say a user is tricked into using a malicious site. When the site prompts the built-in authenticator to approve the login request, the authenticator recognizes that the site’s domain isn’t as expected and prevents the user from logging in.</a:t>
            </a:r>
          </a:p>
          <a:p>
            <a:pPr marL="0" rtl="0"/>
            <a:br>
              <a:rPr lang="en-US" b="0" dirty="0">
                <a:effectLst/>
              </a:rPr>
            </a:br>
            <a:br>
              <a:rPr lang="en-US" dirty="0"/>
            </a:br>
            <a:endParaRPr sz="1100" b="1" dirty="0"/>
          </a:p>
        </p:txBody>
      </p:sp>
    </p:spTree>
    <p:extLst>
      <p:ext uri="{BB962C8B-B14F-4D97-AF65-F5344CB8AC3E}">
        <p14:creationId xmlns:p14="http://schemas.microsoft.com/office/powerpoint/2010/main" val="3159117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US" sz="1100" dirty="0"/>
              <a:t>Notes:</a:t>
            </a:r>
          </a:p>
          <a:p>
            <a:pPr marL="0" lvl="0" indent="0" algn="l" rtl="0">
              <a:spcBef>
                <a:spcPts val="0"/>
              </a:spcBef>
              <a:spcAft>
                <a:spcPts val="0"/>
              </a:spcAft>
              <a:buNone/>
            </a:pPr>
            <a:r>
              <a:rPr lang="en-US" sz="1100" dirty="0"/>
              <a:t>When MFA is enabled for Salesforce products, users must employ a strong verification method as their second factor for logging in. </a:t>
            </a:r>
            <a:r>
              <a:rPr lang="en-US" sz="1100" b="0" i="0" u="none" strike="noStrike" cap="none" dirty="0">
                <a:solidFill>
                  <a:schemeClr val="dk1"/>
                </a:solidFill>
                <a:effectLst/>
                <a:latin typeface="Arial"/>
                <a:ea typeface="Arial"/>
                <a:cs typeface="Arial"/>
                <a:sym typeface="Arial"/>
              </a:rPr>
              <a:t>Strong verification methods initiate a secure exchange with Salesforce and can only be completed by the user who possesses the method.</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Salesforce offers simple, innovative MFA solutions that provide a balance between strong security and user convenience. These strong verification methods are supported by Salesforce products:</a:t>
            </a:r>
          </a:p>
          <a:p>
            <a:pPr marL="444500" lvl="0" indent="-292100" algn="l" rtl="0">
              <a:spcBef>
                <a:spcPts val="0"/>
              </a:spcBef>
              <a:spcAft>
                <a:spcPts val="0"/>
              </a:spcAft>
              <a:buSzPts val="1200"/>
              <a:buChar char="●"/>
            </a:pPr>
            <a:r>
              <a:rPr lang="en-US" sz="1100" dirty="0"/>
              <a:t>Salesforce Authenticator mobile app</a:t>
            </a:r>
          </a:p>
          <a:p>
            <a:pPr marL="444500" lvl="0" indent="-292100" algn="l" rtl="0">
              <a:spcBef>
                <a:spcPts val="0"/>
              </a:spcBef>
              <a:spcAft>
                <a:spcPts val="0"/>
              </a:spcAft>
              <a:buSzPts val="1200"/>
              <a:buChar char="●"/>
            </a:pPr>
            <a:r>
              <a:rPr lang="en-US" sz="1100" dirty="0"/>
              <a:t>Third-party time-based one-time password (TOTP) Authenticator apps such as Google Authenticator, Microsoft Authenticator, or Authy</a:t>
            </a:r>
          </a:p>
          <a:p>
            <a:pPr marL="444500" lvl="0" indent="-292100" algn="l" rtl="0">
              <a:spcBef>
                <a:spcPts val="0"/>
              </a:spcBef>
              <a:spcAft>
                <a:spcPts val="0"/>
              </a:spcAft>
              <a:buSzPts val="1200"/>
              <a:buChar char="●"/>
            </a:pPr>
            <a:r>
              <a:rPr lang="en-US" sz="1100" dirty="0"/>
              <a:t>WebAuthn or U2F physical security keys (using USB, Lightning, or NFC), such as a </a:t>
            </a:r>
            <a:r>
              <a:rPr lang="en-US" sz="1100" dirty="0" err="1"/>
              <a:t>Yubikey</a:t>
            </a:r>
            <a:r>
              <a:rPr lang="en-US" sz="1100" dirty="0"/>
              <a:t> or Google’s Titan Security key</a:t>
            </a:r>
          </a:p>
          <a:p>
            <a:pPr marL="444500" marR="0" lvl="0" indent="-2921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100" b="0" i="0" u="none" strike="noStrike" cap="none" dirty="0">
                <a:solidFill>
                  <a:schemeClr val="dk1"/>
                </a:solidFill>
                <a:effectLst/>
                <a:latin typeface="Arial"/>
                <a:ea typeface="Arial"/>
                <a:cs typeface="Arial"/>
                <a:sym typeface="Arial"/>
              </a:rPr>
              <a:t>Built-in authenticators:  Biometric systems, such as Touch ID, Face ID, and Windows Hello, which verify a user’s identity using a device’s fingerprint, iris, or facial recognition scanners. Some systems also allow the use of a PIN or password identifier.</a:t>
            </a:r>
          </a:p>
          <a:p>
            <a:pPr marL="15240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endParaRPr lang="en-US" sz="1100" b="0" i="0" u="none" strike="noStrike" cap="none" dirty="0">
              <a:solidFill>
                <a:schemeClr val="dk1"/>
              </a:solidFill>
              <a:effectLst/>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100" b="0" i="0" u="none" strike="noStrike" cap="none" dirty="0">
                <a:solidFill>
                  <a:schemeClr val="dk1"/>
                </a:solidFill>
                <a:effectLst/>
                <a:latin typeface="Arial"/>
                <a:ea typeface="Arial"/>
                <a:cs typeface="Arial"/>
                <a:sym typeface="Arial"/>
              </a:rPr>
              <a:t>Support notes:</a:t>
            </a:r>
          </a:p>
          <a:p>
            <a:pPr marL="457200" lvl="0" indent="-304800" algn="l" rtl="0">
              <a:spcBef>
                <a:spcPts val="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Salesforce Authenticator push notifications aren't currently supported in Marketing Cloud—Datorama. For Datorama logins, you can use Salesforce Authenticator as a TOTP code generator only</a:t>
            </a:r>
            <a:r>
              <a:rPr lang="en-US" sz="1100" dirty="0"/>
              <a:t>. </a:t>
            </a:r>
          </a:p>
          <a:p>
            <a:pPr marL="457200" lvl="0" indent="-304800" algn="l" rtl="0">
              <a:spcBef>
                <a:spcPts val="0"/>
              </a:spcBef>
              <a:spcAft>
                <a:spcPts val="0"/>
              </a:spcAft>
              <a:buSzPts val="1200"/>
              <a:buChar char="●"/>
            </a:pPr>
            <a:r>
              <a:rPr lang="en-US" sz="1100" dirty="0"/>
              <a:t>Security keys aren’t currently supported in </a:t>
            </a:r>
            <a:r>
              <a:rPr lang="en-US" sz="1100" b="0" i="0" u="none" strike="noStrike" cap="none" dirty="0">
                <a:solidFill>
                  <a:schemeClr val="dk1"/>
                </a:solidFill>
                <a:effectLst/>
                <a:highlight>
                  <a:srgbClr val="FFFFFF"/>
                </a:highlight>
                <a:latin typeface="Arial"/>
                <a:ea typeface="Arial"/>
                <a:cs typeface="Arial"/>
                <a:sym typeface="Arial"/>
              </a:rPr>
              <a:t>Marketing Cloud—Datorama.</a:t>
            </a:r>
            <a:endParaRPr lang="en-US" sz="1100" dirty="0"/>
          </a:p>
          <a:p>
            <a:pPr marL="457200" lvl="0" indent="-304800" algn="l" rtl="0">
              <a:spcBef>
                <a:spcPts val="0"/>
              </a:spcBef>
              <a:spcAft>
                <a:spcPts val="0"/>
              </a:spcAft>
              <a:buSzPts val="1200"/>
              <a:buChar char="●"/>
            </a:pPr>
            <a:r>
              <a:rPr lang="en-US" sz="1100" dirty="0"/>
              <a:t>WebAuthn-compatible security keys, and keys that use the NFC form factor, aren’t supported by products built on the Salesforce Platform.</a:t>
            </a:r>
          </a:p>
          <a:p>
            <a:pPr marL="457200" lvl="0" indent="-304800" algn="l" rtl="0">
              <a:spcBef>
                <a:spcPts val="500"/>
              </a:spcBef>
              <a:spcAft>
                <a:spcPts val="0"/>
              </a:spcAft>
              <a:buSzPts val="1200"/>
              <a:buChar char="●"/>
            </a:pPr>
            <a:r>
              <a:rPr lang="en-US" sz="1100" dirty="0">
                <a:highlight>
                  <a:srgbClr val="FFFFFF"/>
                </a:highlight>
              </a:rPr>
              <a:t>WebAuthn-compatible security keys aren’t supported in non-Chromium versions of the Edge browser.</a:t>
            </a:r>
          </a:p>
          <a:p>
            <a:pPr marL="457200" lvl="0" indent="-304800" algn="l" rtl="0">
              <a:spcBef>
                <a:spcPts val="500"/>
              </a:spcBef>
              <a:spcAft>
                <a:spcPts val="0"/>
              </a:spcAft>
              <a:buSzPts val="1200"/>
              <a:buChar char="●"/>
            </a:pPr>
            <a:r>
              <a:rPr lang="en-US" sz="1100" b="0" i="0" u="none" strike="noStrike" cap="none" dirty="0">
                <a:solidFill>
                  <a:schemeClr val="dk1"/>
                </a:solidFill>
                <a:effectLst/>
                <a:highlight>
                  <a:srgbClr val="FFFFFF"/>
                </a:highlight>
                <a:latin typeface="Arial"/>
                <a:ea typeface="Arial"/>
                <a:cs typeface="Arial"/>
                <a:sym typeface="Arial"/>
              </a:rPr>
              <a:t>Built-in authenticators are currently supported in Heroku, Marketing Cloud—Social, and MuleSoft </a:t>
            </a:r>
            <a:r>
              <a:rPr lang="en-US" sz="1100" b="0" i="0" u="none" strike="noStrike" cap="none" dirty="0" err="1">
                <a:solidFill>
                  <a:schemeClr val="dk1"/>
                </a:solidFill>
                <a:effectLst/>
                <a:highlight>
                  <a:srgbClr val="FFFFFF"/>
                </a:highlight>
                <a:latin typeface="Arial"/>
                <a:ea typeface="Arial"/>
                <a:cs typeface="Arial"/>
                <a:sym typeface="Arial"/>
              </a:rPr>
              <a:t>Anypoint</a:t>
            </a:r>
            <a:r>
              <a:rPr lang="en-US" sz="1100" b="0" i="0" u="none" strike="noStrike" cap="none" dirty="0">
                <a:solidFill>
                  <a:schemeClr val="dk1"/>
                </a:solidFill>
                <a:effectLst/>
                <a:highlight>
                  <a:srgbClr val="FFFFFF"/>
                </a:highlight>
                <a:latin typeface="Arial"/>
                <a:ea typeface="Arial"/>
                <a:cs typeface="Arial"/>
                <a:sym typeface="Arial"/>
              </a:rPr>
              <a:t> Platform only.</a:t>
            </a:r>
          </a:p>
          <a:p>
            <a:endParaRPr lang="en-US" sz="1100" dirty="0"/>
          </a:p>
          <a:p>
            <a:pPr marL="0" lvl="0" indent="0" algn="l" rtl="0">
              <a:spcBef>
                <a:spcPts val="0"/>
              </a:spcBef>
              <a:spcAft>
                <a:spcPts val="0"/>
              </a:spcAft>
              <a:buNone/>
            </a:pPr>
            <a:r>
              <a:rPr lang="en-US" sz="1100" dirty="0"/>
              <a:t>You can choose the option or options that work best for your business and user needs.</a:t>
            </a:r>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dirty="0"/>
              <a:t>Note:</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Salesforce doesn’t allow email, SMS text messages, or phone calls as verification methods for MFA because email credentials can be compromised, and text messages and phone calls can be intercepted. </a:t>
            </a:r>
          </a:p>
          <a:p>
            <a:pPr marL="444500" lvl="0" indent="-2921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It’s a lot harder for bad actors to get control of an actual mobile device or physical security key than it is to infiltrate an email account or hack a cell phone number.</a:t>
            </a:r>
            <a:br>
              <a:rPr lang="en-US" b="0" dirty="0">
                <a:effectLst/>
              </a:rPr>
            </a:br>
            <a:endParaRPr lang="en-US" dirty="0"/>
          </a:p>
        </p:txBody>
      </p:sp>
    </p:spTree>
    <p:extLst>
      <p:ext uri="{BB962C8B-B14F-4D97-AF65-F5344CB8AC3E}">
        <p14:creationId xmlns:p14="http://schemas.microsoft.com/office/powerpoint/2010/main" val="4168055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endParaRPr sz="1200" dirty="0"/>
          </a:p>
          <a:p>
            <a:pPr marL="0" lvl="0" indent="0" algn="l" rtl="0">
              <a:spcBef>
                <a:spcPts val="0"/>
              </a:spcBef>
              <a:spcAft>
                <a:spcPts val="0"/>
              </a:spcAft>
              <a:buNone/>
            </a:pPr>
            <a:endParaRPr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endParaRPr sz="1100" b="1" dirty="0">
              <a:solidFill>
                <a:schemeClr val="dk1"/>
              </a:solidFill>
            </a:endParaRP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endParaRPr sz="1200" dirty="0">
              <a:solidFill>
                <a:srgbClr val="333333"/>
              </a:solidFill>
              <a:highlight>
                <a:srgbClr val="FFFFFF"/>
              </a:highlight>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endParaRPr sz="1200" dirty="0">
              <a:solidFill>
                <a:schemeClr val="dk1"/>
              </a:solidFill>
            </a:endParaRPr>
          </a:p>
          <a:p>
            <a:pPr marL="0" lvl="0" indent="0" algn="l" rtl="0">
              <a:spcBef>
                <a:spcPts val="500"/>
              </a:spcBef>
              <a:spcAft>
                <a:spcPts val="0"/>
              </a:spcAft>
              <a:buNone/>
            </a:pP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2" name="TextBox 1">
            <a:extLst>
              <a:ext uri="{FF2B5EF4-FFF2-40B4-BE49-F238E27FC236}">
                <a16:creationId xmlns:a16="http://schemas.microsoft.com/office/drawing/2014/main" id="{5F9BC411-66AA-EA4F-99F7-F4635088741C}"/>
              </a:ext>
            </a:extLst>
          </p:cNvPr>
          <p:cNvSpPr txBox="1"/>
          <p:nvPr userDrawn="1"/>
        </p:nvSpPr>
        <p:spPr>
          <a:xfrm>
            <a:off x="2285082" y="3810154"/>
            <a:ext cx="3334214" cy="769441"/>
          </a:xfrm>
          <a:prstGeom prst="rect">
            <a:avLst/>
          </a:prstGeom>
          <a:noFill/>
        </p:spPr>
        <p:txBody>
          <a:bodyPr wrap="square" rtlCol="0">
            <a:spAutoFit/>
          </a:bodyPr>
          <a:lstStyle/>
          <a:p>
            <a:r>
              <a:rPr lang="en-US" sz="4400" b="1" dirty="0">
                <a:solidFill>
                  <a:srgbClr val="E8DDC3"/>
                </a:solidFill>
              </a:rPr>
              <a:t>GRACIAS</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9" Type="http://schemas.openxmlformats.org/officeDocument/2006/relationships/slideLayout" Target="../slideLayouts/slideLayout84.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61" Type="http://schemas.openxmlformats.org/officeDocument/2006/relationships/theme" Target="../theme/theme2.xml"/><Relationship Id="rId19" Type="http://schemas.openxmlformats.org/officeDocument/2006/relationships/slideLayout" Target="../slideLayouts/slideLayout7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94.png"/><Relationship Id="rId7" Type="http://schemas.openxmlformats.org/officeDocument/2006/relationships/image" Target="../media/image115.png"/><Relationship Id="rId2" Type="http://schemas.openxmlformats.org/officeDocument/2006/relationships/notesSlide" Target="../notesSlides/notesSlide12.xml"/><Relationship Id="rId1" Type="http://schemas.openxmlformats.org/officeDocument/2006/relationships/slideLayout" Target="../slideLayouts/slideLayout26.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hyperlink" Target="https://tools.ietf.org/html/rfc6238"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6.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8.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hyperlink" Target="https://fidoalliance.org/fido2/fido2-web-authentication-webauthn/" TargetMode="External"/><Relationship Id="rId4" Type="http://schemas.microsoft.com/office/2007/relationships/hdphoto" Target="../media/hdphoto2.wdp"/></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4.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5.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8.png"/><Relationship Id="rId13" Type="http://schemas.openxmlformats.org/officeDocument/2006/relationships/image" Target="../media/image92.png"/><Relationship Id="rId3" Type="http://schemas.openxmlformats.org/officeDocument/2006/relationships/image" Target="../media/image85.png"/><Relationship Id="rId7" Type="http://schemas.openxmlformats.org/officeDocument/2006/relationships/hyperlink" Target="http://sfdc.co/IntrotoAuthenticator" TargetMode="External"/><Relationship Id="rId12" Type="http://schemas.openxmlformats.org/officeDocument/2006/relationships/image" Target="../media/image91.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image" Target="../media/image87.png"/><Relationship Id="rId11" Type="http://schemas.openxmlformats.org/officeDocument/2006/relationships/image" Target="../media/image90.png"/><Relationship Id="rId5" Type="http://schemas.openxmlformats.org/officeDocument/2006/relationships/image" Target="../media/image86.png"/><Relationship Id="rId10" Type="http://schemas.microsoft.com/office/2007/relationships/hdphoto" Target="../media/hdphoto1.wdp"/><Relationship Id="rId4" Type="http://schemas.openxmlformats.org/officeDocument/2006/relationships/image" Target="../media/image82.png"/><Relationship Id="rId9"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7.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4" y="728870"/>
            <a:ext cx="11571178"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es-MX" sz="2400" dirty="0">
                <a:solidFill>
                  <a:srgbClr val="434343"/>
                </a:solidFill>
                <a:latin typeface="Salesforce Sans" panose="020B0505020202020203" pitchFamily="34" charset="77"/>
              </a:rPr>
              <a:t>¡Le damos la bienvenida!</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es-MX" sz="2400" dirty="0">
                <a:solidFill>
                  <a:srgbClr val="434343"/>
                </a:solidFill>
                <a:latin typeface="Salesforce Sans" panose="020B0505020202020203" pitchFamily="34" charset="77"/>
              </a:rPr>
              <a:t>Esta es una presentación personalizable que puede utilizar para </a:t>
            </a:r>
            <a:r>
              <a:rPr lang="es-MX" sz="2400" u="sng" dirty="0">
                <a:solidFill>
                  <a:srgbClr val="434343"/>
                </a:solidFill>
                <a:latin typeface="Salesforce Sans" panose="020B0505020202020203" pitchFamily="34" charset="77"/>
              </a:rPr>
              <a:t>capacitar sus usuarios en la autenticación de múltiples factores (MFA)</a:t>
            </a:r>
            <a:r>
              <a:rPr lang="es-MX" sz="2400" dirty="0">
                <a:solidFill>
                  <a:srgbClr val="434343"/>
                </a:solidFill>
                <a:latin typeface="Salesforce Sans" panose="020B0505020202020203" pitchFamily="34" charset="77"/>
              </a:rPr>
              <a:t>. La plantilla supone que está activando MFA directamente en sus productos de Salesforce. Si está utilizando servicios de MFA de su proveedor de identidad de SSO en su lugar, adapte estas diapositivas para alinearse con los detalles de esa implementación (incluyendo los métodos de verificación que admite su proveedor de identidad).</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s-MX" sz="2400" dirty="0">
                <a:solidFill>
                  <a:srgbClr val="434343"/>
                </a:solidFill>
                <a:latin typeface="Salesforce Sans" panose="020B0505020202020203" pitchFamily="34" charset="77"/>
              </a:rPr>
              <a:t>No dude en realizar cambios para respaldar sus casos de uso y negocio.</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es-MX" sz="2400" dirty="0">
                <a:solidFill>
                  <a:srgbClr val="434343"/>
                </a:solidFill>
                <a:latin typeface="Salesforce Sans" panose="020B0505020202020203" pitchFamily="34" charset="77"/>
              </a:rPr>
              <a:t>Nota: Active el panel Comentarios para ver sugerencias y directrices sobre la personalización de la plataforma.</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9. ¡Listo! Conectó Salesforce Authenticator a su cuenta con éxito.</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10. Finaliza el inició de sesión.</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es-MX" sz="2800"/>
              <a:t>Salesforce Authenticator: </a:t>
            </a:r>
            <a:r>
              <a:rPr lang="es-MX"/>
              <a:t>Registrar la aplicación </a:t>
            </a:r>
            <a:r>
              <a:rPr lang="es-MX" sz="1600" i="1"/>
              <a:t>continuación</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Instale Salesforce Authenticator en su dispositivo móvil. Está disponible desde Apple App Store o Google Play.</a:t>
            </a:r>
          </a:p>
          <a:p>
            <a:r>
              <a:rPr lang="es-MX" sz="1350"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En su equipo, inicie sesión en su cuenta. Es posible que se e solicite verificar su identidad con un código de acceso simultáneo a través de email o mensaje de texto.</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Seleccione </a:t>
            </a:r>
            <a:r>
              <a:rPr lang="es-MX" sz="1350" b="1" dirty="0"/>
              <a:t>Salesforce Authenticator</a:t>
            </a:r>
            <a:r>
              <a:rPr lang="es-MX" sz="1350" dirty="0"/>
              <a:t> desde la lista de métodos de verificación.</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La pantalla para registrar Salesforce Authenticator se muestra.</a:t>
            </a:r>
          </a:p>
          <a:p>
            <a:endParaRPr lang="en-US" sz="1350"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es-MX" sz="2800"/>
              <a:t>Salesforce Authenticator: Registrar la aplicación</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otros productos de Salesforce]</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5. En su dispositivo móvil, abra Salesforce Authenticator y toque </a:t>
            </a:r>
            <a:r>
              <a:rPr lang="es-MX" b="1"/>
              <a:t>Agregar una cuenta</a:t>
            </a:r>
            <a:r>
              <a:rPr lang="es-MX"/>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5. La aplicación muestra una frase de dos palabras.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6. En su equipo, ingrese la frase en el campo de frase de Dos palabras. A continuación haga clic en </a:t>
            </a:r>
            <a:r>
              <a:rPr lang="es-MX" b="1"/>
              <a:t>Conectar</a:t>
            </a:r>
            <a:r>
              <a:rPr lang="es-MX"/>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7. Salesforce Authenticator está conectada a su cuenta. Se le solicita confirmar los detalles de conexión en la aplicación.</a:t>
            </a:r>
          </a:p>
          <a:p>
            <a:r>
              <a:rPr lang="es-MX"/>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es-MX" sz="2800"/>
              <a:t>Salesforce Authenticator: </a:t>
            </a:r>
            <a:r>
              <a:rPr lang="es-MX"/>
              <a:t>Registrar la aplicación </a:t>
            </a:r>
            <a:r>
              <a:rPr lang="es-MX" sz="1600" i="1"/>
              <a:t>continuación</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10. Finaliza el inició de sesión.</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9. ¡Listo! Conectó Salesforce Authenticator a su cuenta con éxito.</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8. En Salesforce Authenticator, verifique que los detalles de la conexión son correctos y luego toque </a:t>
            </a:r>
            <a:r>
              <a:rPr lang="es-MX" b="1"/>
              <a:t>Conectar</a:t>
            </a:r>
            <a:r>
              <a:rPr lang="es-MX"/>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es-MX" sz="2800"/>
              <a:t>Salesforce Authenticator: </a:t>
            </a:r>
            <a:r>
              <a:rPr lang="es-MX"/>
              <a:t>Registrar la aplicación </a:t>
            </a:r>
            <a:r>
              <a:rPr lang="es-MX" sz="1600" i="1"/>
              <a:t>continuación</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es-MX" sz="1350" dirty="0"/>
              <a:t>1. En la pantalla de inicio de sesión, ingrese su nombre de usuario y contraseña, como siempre.</a:t>
            </a:r>
          </a:p>
          <a:p>
            <a:pPr algn="ctr"/>
            <a:r>
              <a:rPr lang="es-MX" sz="1350"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MX" sz="1350" dirty="0"/>
              <a:t>2. Salesforce le solicita utilizar Salesforce Authenticator para verificar su identidad.</a:t>
            </a:r>
          </a:p>
          <a:p>
            <a:endParaRPr lang="en-US" sz="1350"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MX" sz="1350" dirty="0"/>
              <a:t>3. En su dispositivo móvil, responda a la notificación distribuida para abrir Salesforce Authenticator.</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MX" sz="1350" dirty="0"/>
              <a:t>4. En Salesforce Authenticator, verifique que la solicitud de inicio de sesión procede de usted, luego toque </a:t>
            </a:r>
            <a:r>
              <a:rPr lang="es-MX" sz="1350" b="1" dirty="0"/>
              <a:t>Aprobar</a:t>
            </a:r>
            <a:r>
              <a:rPr lang="es-MX" sz="1350" dirty="0"/>
              <a:t>.</a:t>
            </a:r>
          </a:p>
          <a:p>
            <a:endParaRPr lang="en-US" sz="1350" dirty="0"/>
          </a:p>
          <a:p>
            <a:r>
              <a:rPr lang="es-MX" sz="1350" dirty="0"/>
              <a:t>Inició sesión en su cuenta con éxito.</a:t>
            </a:r>
          </a:p>
          <a:p>
            <a:endParaRPr lang="en-US" sz="1350"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es-MX" sz="2800"/>
              <a:t>Salesforce Authenticator: Inicio de sesión</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todos los productos]</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7"/>
        <p:cNvGrpSpPr/>
        <p:nvPr/>
      </p:nvGrpSpPr>
      <p:grpSpPr>
        <a:xfrm>
          <a:off x="0" y="0"/>
          <a:ext cx="0" cy="0"/>
          <a:chOff x="0" y="0"/>
          <a:chExt cx="0" cy="0"/>
        </a:xfrm>
      </p:grpSpPr>
      <p:pic>
        <p:nvPicPr>
          <p:cNvPr id="1318" name="Google Shape;1318;p165"/>
          <p:cNvPicPr preferRelativeResize="0"/>
          <p:nvPr/>
        </p:nvPicPr>
        <p:blipFill rotWithShape="1">
          <a:blip r:embed="rId3">
            <a:alphaModFix amt="46000"/>
          </a:blip>
          <a:srcRect/>
          <a:stretch/>
        </p:blipFill>
        <p:spPr>
          <a:xfrm>
            <a:off x="8951468" y="5758233"/>
            <a:ext cx="2602355" cy="1073633"/>
          </a:xfrm>
          <a:prstGeom prst="rect">
            <a:avLst/>
          </a:prstGeom>
          <a:noFill/>
          <a:ln>
            <a:noFill/>
          </a:ln>
        </p:spPr>
      </p:pic>
      <p:sp>
        <p:nvSpPr>
          <p:cNvPr id="1319" name="Google Shape;1319;p165"/>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Aplicaciones de autenticador externas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320" name="Google Shape;1320;p165"/>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321" name="Google Shape;1321;p165"/>
          <p:cNvSpPr txBox="1"/>
          <p:nvPr/>
        </p:nvSpPr>
        <p:spPr>
          <a:xfrm>
            <a:off x="463746" y="1184600"/>
            <a:ext cx="8487722" cy="1171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Salesforce admite cualquier aplicación de autenticador que genere códigos temporales basados en algoritmos de contraseñas simultáneas OAuth basadas en tiempo (TOTP)</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s-MX" sz="1600" dirty="0">
                <a:latin typeface="Salesforce Sans"/>
              </a:rPr>
              <a:t>especificados en</a:t>
            </a:r>
            <a:r>
              <a:rPr lang="en-US" sz="1600" dirty="0">
                <a:latin typeface="Salesforce Sans"/>
                <a:ea typeface="Salesforce Sans"/>
                <a:cs typeface="Salesforce Sans"/>
                <a:sym typeface="Salesforce Sans"/>
              </a:rPr>
              <a:t> </a:t>
            </a:r>
            <a:r>
              <a:rPr lang="en-US" sz="1600" u="sng" dirty="0">
                <a:solidFill>
                  <a:srgbClr val="1155CC"/>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endParaRPr sz="1900" dirty="0">
              <a:latin typeface="Salesforce Sans"/>
              <a:ea typeface="Salesforce Sans"/>
              <a:cs typeface="Salesforce Sans"/>
              <a:sym typeface="Salesforce Sans"/>
            </a:endParaRPr>
          </a:p>
        </p:txBody>
      </p:sp>
      <p:pic>
        <p:nvPicPr>
          <p:cNvPr id="1322" name="Google Shape;1322;p165"/>
          <p:cNvPicPr preferRelativeResize="0"/>
          <p:nvPr/>
        </p:nvPicPr>
        <p:blipFill>
          <a:blip r:embed="rId5">
            <a:alphaModFix/>
          </a:blip>
          <a:stretch>
            <a:fillRect/>
          </a:stretch>
        </p:blipFill>
        <p:spPr>
          <a:xfrm>
            <a:off x="4298085" y="5596128"/>
            <a:ext cx="731329" cy="731329"/>
          </a:xfrm>
          <a:prstGeom prst="rect">
            <a:avLst/>
          </a:prstGeom>
          <a:noFill/>
          <a:ln>
            <a:noFill/>
          </a:ln>
        </p:spPr>
      </p:pic>
      <p:pic>
        <p:nvPicPr>
          <p:cNvPr id="1323" name="Google Shape;1323;p165"/>
          <p:cNvPicPr preferRelativeResize="0"/>
          <p:nvPr/>
        </p:nvPicPr>
        <p:blipFill>
          <a:blip r:embed="rId6">
            <a:alphaModFix/>
          </a:blip>
          <a:stretch>
            <a:fillRect/>
          </a:stretch>
        </p:blipFill>
        <p:spPr>
          <a:xfrm>
            <a:off x="2989939" y="5593583"/>
            <a:ext cx="624305" cy="731330"/>
          </a:xfrm>
          <a:prstGeom prst="rect">
            <a:avLst/>
          </a:prstGeom>
          <a:noFill/>
          <a:ln>
            <a:noFill/>
          </a:ln>
        </p:spPr>
      </p:pic>
      <p:pic>
        <p:nvPicPr>
          <p:cNvPr id="1324" name="Google Shape;1324;p165"/>
          <p:cNvPicPr preferRelativeResize="0"/>
          <p:nvPr/>
        </p:nvPicPr>
        <p:blipFill rotWithShape="1">
          <a:blip r:embed="rId7">
            <a:alphaModFix/>
          </a:blip>
          <a:srcRect t="8465" b="8457"/>
          <a:stretch/>
        </p:blipFill>
        <p:spPr>
          <a:xfrm>
            <a:off x="1647832" y="5593566"/>
            <a:ext cx="753491" cy="731520"/>
          </a:xfrm>
          <a:prstGeom prst="rect">
            <a:avLst/>
          </a:prstGeom>
          <a:noFill/>
          <a:ln>
            <a:noFill/>
          </a:ln>
        </p:spPr>
      </p:pic>
      <p:sp>
        <p:nvSpPr>
          <p:cNvPr id="1325" name="Google Shape;1325;p165"/>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Google Authenticator</a:t>
            </a:r>
            <a:endParaRPr sz="1900">
              <a:latin typeface="Salesforce Sans"/>
              <a:ea typeface="Salesforce Sans"/>
              <a:cs typeface="Salesforce Sans"/>
              <a:sym typeface="Salesforce Sans"/>
            </a:endParaRPr>
          </a:p>
        </p:txBody>
      </p:sp>
      <p:sp>
        <p:nvSpPr>
          <p:cNvPr id="1326" name="Google Shape;1326;p165"/>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Microsoft Authenticator</a:t>
            </a:r>
            <a:endParaRPr sz="1900"/>
          </a:p>
        </p:txBody>
      </p:sp>
      <p:sp>
        <p:nvSpPr>
          <p:cNvPr id="1327" name="Google Shape;1327;p165"/>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328" name="Google Shape;1328;p165"/>
          <p:cNvSpPr txBox="1"/>
          <p:nvPr/>
        </p:nvSpPr>
        <p:spPr>
          <a:xfrm>
            <a:off x="1494264" y="4272722"/>
            <a:ext cx="3535150" cy="577500"/>
          </a:xfrm>
          <a:prstGeom prst="rect">
            <a:avLst/>
          </a:prstGeom>
          <a:noFill/>
          <a:ln>
            <a:noFill/>
          </a:ln>
        </p:spPr>
        <p:txBody>
          <a:bodyPr spcFirstLastPara="1" wrap="square" lIns="121875" tIns="121875" rIns="121875" bIns="121875" anchor="t" anchorCtr="0">
            <a:noAutofit/>
          </a:bodyPr>
          <a:lstStyle/>
          <a:p>
            <a:pPr lvl="0" algn="ctr">
              <a:lnSpc>
                <a:spcPct val="115000"/>
              </a:lnSpc>
            </a:pPr>
            <a:r>
              <a:rPr lang="es-MX" sz="1900" b="1" dirty="0">
                <a:solidFill>
                  <a:schemeClr val="dk1"/>
                </a:solidFill>
                <a:latin typeface="Salesforce Sans"/>
              </a:rPr>
              <a:t>Aplicaciones</a:t>
            </a:r>
            <a:r>
              <a:rPr lang="es-MX" dirty="0"/>
              <a:t> </a:t>
            </a:r>
            <a:r>
              <a:rPr lang="es-MX" sz="1900" b="1" dirty="0">
                <a:solidFill>
                  <a:schemeClr val="dk1"/>
                </a:solidFill>
                <a:latin typeface="Salesforce Sans"/>
              </a:rPr>
              <a:t>más utilizadas</a:t>
            </a:r>
            <a:endParaRPr sz="1900" dirty="0"/>
          </a:p>
        </p:txBody>
      </p:sp>
      <p:pic>
        <p:nvPicPr>
          <p:cNvPr id="1329" name="Google Shape;1329;p165"/>
          <p:cNvPicPr preferRelativeResize="0"/>
          <p:nvPr/>
        </p:nvPicPr>
        <p:blipFill rotWithShape="1">
          <a:blip r:embed="rId8">
            <a:alphaModFix/>
          </a:blip>
          <a:srcRect b="4689"/>
          <a:stretch/>
        </p:blipFill>
        <p:spPr>
          <a:xfrm flipH="1">
            <a:off x="8834098" y="3677800"/>
            <a:ext cx="2337092" cy="3180201"/>
          </a:xfrm>
          <a:prstGeom prst="rect">
            <a:avLst/>
          </a:prstGeom>
          <a:noFill/>
          <a:ln>
            <a:noFill/>
          </a:ln>
        </p:spPr>
      </p:pic>
      <p:sp>
        <p:nvSpPr>
          <p:cNvPr id="1330" name="Google Shape;1330;p165"/>
          <p:cNvSpPr txBox="1"/>
          <p:nvPr/>
        </p:nvSpPr>
        <p:spPr>
          <a:xfrm>
            <a:off x="463746" y="2398641"/>
            <a:ext cx="8121000" cy="916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Para iniciar sesión con este tipo de verificación, obtenga un código desde la aplicación y luego ingrese ese código durante el proceso </a:t>
            </a:r>
            <a:br>
              <a:rPr lang="es-MX" sz="1900" dirty="0">
                <a:latin typeface="Salesforce Sans"/>
              </a:rPr>
            </a:br>
            <a:r>
              <a:rPr lang="es-MX" sz="1900" dirty="0">
                <a:latin typeface="Salesforce Sans"/>
              </a:rPr>
              <a:t>de inicio de sesión de Salesforce.</a:t>
            </a:r>
            <a:r>
              <a:rPr lang="en-IE" sz="1900" dirty="0">
                <a:latin typeface="Salesforce Sans"/>
              </a:rPr>
              <a:t> </a:t>
            </a:r>
            <a:endParaRPr sz="1900" dirty="0">
              <a:latin typeface="Salesforce Sans"/>
              <a:ea typeface="Salesforce Sans"/>
              <a:cs typeface="Salesforce Sans"/>
              <a:sym typeface="Salesforce Sans"/>
            </a:endParaRPr>
          </a:p>
        </p:txBody>
      </p:sp>
      <p:sp>
        <p:nvSpPr>
          <p:cNvPr id="1331" name="Google Shape;1331;p165"/>
          <p:cNvSpPr txBox="1"/>
          <p:nvPr/>
        </p:nvSpPr>
        <p:spPr>
          <a:xfrm>
            <a:off x="463175" y="3465567"/>
            <a:ext cx="8121000" cy="577500"/>
          </a:xfrm>
          <a:prstGeom prst="rect">
            <a:avLst/>
          </a:prstGeom>
          <a:noFill/>
          <a:ln>
            <a:noFill/>
          </a:ln>
        </p:spPr>
        <p:txBody>
          <a:bodyPr spcFirstLastPara="1" wrap="square" lIns="121875" tIns="121875" rIns="121875" bIns="121875" anchor="t" anchorCtr="0">
            <a:noAutofit/>
          </a:bodyPr>
          <a:lstStyle/>
          <a:p>
            <a:pPr lvl="0">
              <a:lnSpc>
                <a:spcPct val="115000"/>
              </a:lnSpc>
            </a:pPr>
            <a:r>
              <a:rPr lang="es-MX" sz="1900" dirty="0">
                <a:latin typeface="Salesforce Sans"/>
              </a:rPr>
              <a:t>Las</a:t>
            </a:r>
            <a:r>
              <a:rPr lang="es-MX" dirty="0"/>
              <a:t> </a:t>
            </a:r>
            <a:r>
              <a:rPr lang="es-MX" sz="1900" dirty="0">
                <a:latin typeface="Salesforce Sans"/>
              </a:rPr>
              <a:t>aplicaciones TOTP no requieren datos o una conexión </a:t>
            </a:r>
            <a:br>
              <a:rPr lang="es-MX" sz="1900" dirty="0">
                <a:latin typeface="Salesforce Sans"/>
              </a:rPr>
            </a:br>
            <a:r>
              <a:rPr lang="es-MX" sz="1900" dirty="0">
                <a:latin typeface="Salesforce Sans"/>
              </a:rPr>
              <a:t>a Internet.</a:t>
            </a:r>
            <a:endParaRPr sz="1900" dirty="0">
              <a:latin typeface="Salesforce Sans"/>
              <a:sym typeface="Salesforce Sans"/>
            </a:endParaRPr>
          </a:p>
        </p:txBody>
      </p:sp>
    </p:spTree>
    <p:extLst>
      <p:ext uri="{BB962C8B-B14F-4D97-AF65-F5344CB8AC3E}">
        <p14:creationId xmlns:p14="http://schemas.microsoft.com/office/powerpoint/2010/main" val="17610802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Instale un autenticador externo en su dispositivo móvil. Las aplicaciones están disponibles desde Apple App Store o Google Play.</a:t>
            </a:r>
          </a:p>
          <a:p>
            <a:pPr algn="ctr"/>
            <a:r>
              <a:rPr lang="es-MX" sz="1350"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En su equipo, inicie sesión en su cuenta. Es posible que se e solicite verificar su identidad con un código de acceso simultáneo a través de email o mensaje de texto.</a:t>
            </a:r>
          </a:p>
          <a:p>
            <a:pPr algn="ctr"/>
            <a:r>
              <a:rPr lang="es-MX" sz="1350"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La pantalla Conectar Salesforce Authenticator se muestra de forma predeterminada. Haga clic en </a:t>
            </a:r>
            <a:r>
              <a:rPr lang="es-MX" sz="1350" b="1" dirty="0"/>
              <a:t>Seleccionar otro método de verificación</a:t>
            </a:r>
            <a:r>
              <a:rPr lang="es-MX" sz="1350"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Seleccione </a:t>
            </a:r>
            <a:r>
              <a:rPr lang="es-MX" sz="1350" b="1" dirty="0"/>
              <a:t>Utilizar códigos de verificación desde una aplicación de autenticador</a:t>
            </a:r>
            <a:r>
              <a:rPr lang="es-MX" sz="1350"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64581"/>
            <a:ext cx="11046000" cy="553530"/>
          </a:xfrm>
        </p:spPr>
        <p:txBody>
          <a:bodyPr/>
          <a:lstStyle/>
          <a:p>
            <a:r>
              <a:rPr lang="es-MX" sz="2800" dirty="0"/>
              <a:t>Aplicaciones de autenticador externas: Registrar una aplicación</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productos construidos sobre Salesforce Platform]</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5. Se mostrará la pantalla  Conectar una aplicación Authenticator.</a:t>
            </a:r>
          </a:p>
          <a:p>
            <a:pPr algn="ctr"/>
            <a:r>
              <a:rPr lang="es-MX" sz="1350"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6. En su dispositivo móvil, abra su aplicación de autenticador y seleccione agregar una nueva cuenta.</a:t>
            </a:r>
          </a:p>
          <a:p>
            <a:pPr algn="ctr"/>
            <a:endParaRPr lang="en-US" sz="1350" dirty="0"/>
          </a:p>
          <a:p>
            <a:pPr algn="ctr"/>
            <a:r>
              <a:rPr lang="es-MX" sz="1350"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7. Utilice la aplicación de autenticador para escanear el código de barras QR que se muestra en su equipo. </a:t>
            </a:r>
          </a:p>
          <a:p>
            <a:pPr algn="ctr"/>
            <a:endParaRPr lang="en-US" sz="1350"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es-MX" sz="1350" dirty="0"/>
              <a:t>8. La aplicación de autenticador está conectada </a:t>
            </a:r>
            <a:br>
              <a:rPr lang="es-MX" sz="1350" dirty="0"/>
            </a:br>
            <a:r>
              <a:rPr lang="es-MX" sz="1350" dirty="0"/>
              <a:t>a su cuenta. La aplicación comienza automáticamente </a:t>
            </a:r>
            <a:br>
              <a:rPr lang="es-MX" sz="1350" dirty="0"/>
            </a:br>
            <a:r>
              <a:rPr lang="es-MX" sz="1350" dirty="0"/>
              <a:t>a generar códigos de verificación simultáneos basados en tiempo.</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es-MX" sz="2800" dirty="0"/>
              <a:t>Aplicaciones de autenticador externas: Registrar una </a:t>
            </a:r>
            <a:br>
              <a:rPr lang="es-MX" sz="2800" dirty="0"/>
            </a:br>
            <a:r>
              <a:rPr lang="es-MX" sz="2800" dirty="0"/>
              <a:t>aplicación </a:t>
            </a:r>
            <a:r>
              <a:rPr lang="es-MX" sz="1600" i="1" dirty="0"/>
              <a:t>continuación</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9. En su equipo, ingrese un código generado por la aplicación de autenticador en el campo Código de verificación y luego haga clic en </a:t>
            </a:r>
            <a:r>
              <a:rPr lang="es-MX" b="1"/>
              <a:t>Conectar</a:t>
            </a:r>
            <a:r>
              <a:rPr lang="es-MX"/>
              <a:t>. </a:t>
            </a:r>
          </a:p>
          <a:p>
            <a:r>
              <a:rPr lang="es-MX"/>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10. ¡Listo! Conectó su aplicación de autenticador externo a su cuenta con éxito y finalizó el inicio de sesión.</a:t>
            </a:r>
          </a:p>
          <a:p>
            <a:endParaRPr lang="en-US" dirty="0"/>
          </a:p>
          <a:p>
            <a:pPr algn="ctr"/>
            <a:endParaRPr lang="en-US" dirty="0"/>
          </a:p>
          <a:p>
            <a:pPr algn="ctr"/>
            <a:r>
              <a:rPr lang="es-MX"/>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es-MX" sz="2800" dirty="0"/>
              <a:t>Aplicaciones de autenticador externas: Registrar una </a:t>
            </a:r>
            <a:br>
              <a:rPr lang="es-MX" sz="2800" dirty="0"/>
            </a:br>
            <a:r>
              <a:rPr lang="es-MX" sz="2800" dirty="0"/>
              <a:t>aplicación </a:t>
            </a:r>
            <a:r>
              <a:rPr lang="es-MX" sz="1600" i="1" dirty="0"/>
              <a:t>continuación</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Instale un autenticador externo en su dispositivo móvil. Las aplicaciones están disponibles desde Apple App Store o Google Play.</a:t>
            </a:r>
          </a:p>
          <a:p>
            <a:pPr algn="ctr"/>
            <a:r>
              <a:rPr lang="es-MX" sz="1350"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En su equipo, inicie sesión en su cuenta. Es posible que se e solicite verificar su identidad con un código de acceso simultáneo a través de email o mensaje de texto.</a:t>
            </a:r>
          </a:p>
          <a:p>
            <a:pPr algn="ctr"/>
            <a:r>
              <a:rPr lang="es-MX" sz="1350" dirty="0"/>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Seleccione </a:t>
            </a:r>
            <a:r>
              <a:rPr lang="es-MX" sz="1350" b="1" dirty="0"/>
              <a:t>Generador de contraseñas simultáneas</a:t>
            </a:r>
            <a:r>
              <a:rPr lang="es-MX" sz="1350" dirty="0"/>
              <a:t> desde la lista de métodos de verificación.</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Se mostrará la pantalla  Conectar una aplicación Authenticator.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es-MX" sz="2750" dirty="0"/>
              <a:t>Aplicaciones de autenticador externas: Registrar una aplicación</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otros productos de Salesforce]</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es-MX" sz="3200" dirty="0"/>
              <a:t>Autenticación de múltiples </a:t>
            </a:r>
            <a:br>
              <a:rPr lang="es-MX" sz="3200" dirty="0"/>
            </a:br>
            <a:r>
              <a:rPr lang="es-MX" sz="3200" dirty="0"/>
              <a:t>factores (MFA)</a:t>
            </a:r>
          </a:p>
        </p:txBody>
      </p:sp>
      <p:sp>
        <p:nvSpPr>
          <p:cNvPr id="1081" name="Google Shape;1081;p154"/>
          <p:cNvSpPr txBox="1">
            <a:spLocks noGrp="1"/>
          </p:cNvSpPr>
          <p:nvPr>
            <p:ph type="subTitle" idx="1"/>
          </p:nvPr>
        </p:nvSpPr>
        <p:spPr>
          <a:xfrm>
            <a:off x="501856" y="3397029"/>
            <a:ext cx="6300388"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es-MX" dirty="0"/>
              <a:t>Protección del acceso de cuenta de usuario</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es-MX"/>
              <a:t>Título</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es-MX"/>
              <a:t>Nombre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5. En su dispositivo móvil, abra su aplicación de autenticador y seleccione agregar una nueva cuenta.</a:t>
            </a:r>
          </a:p>
          <a:p>
            <a:pPr algn="ctr"/>
            <a:endParaRPr lang="en-US" sz="1350" dirty="0"/>
          </a:p>
          <a:p>
            <a:pPr algn="ctr"/>
            <a:r>
              <a:rPr lang="es-MX" sz="1350" dirty="0"/>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6. Utilice la aplicación de autenticador para escanear el código de barras QR que se muestra en su equipo. </a:t>
            </a:r>
          </a:p>
          <a:p>
            <a:r>
              <a:rPr lang="es-MX" sz="1350" dirty="0"/>
              <a:t> </a:t>
            </a:r>
          </a:p>
          <a:p>
            <a:pPr algn="ctr"/>
            <a:endParaRPr lang="en-US" sz="1350" dirty="0"/>
          </a:p>
          <a:p>
            <a:pPr algn="ctr"/>
            <a:r>
              <a:rPr lang="es-MX" sz="1350" dirty="0"/>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7. La aplicación de autenticador está conectada a su cuenta. La aplicación comienza automáticamente a generar códigos de verificación simultáneos basados en tiempo.</a:t>
            </a:r>
          </a:p>
          <a:p>
            <a:pPr algn="ctr"/>
            <a:endParaRPr lang="en-US" sz="1350" dirty="0"/>
          </a:p>
        </p:txBody>
      </p:sp>
      <p:sp>
        <p:nvSpPr>
          <p:cNvPr id="5" name="Rectangle 4">
            <a:extLst>
              <a:ext uri="{FF2B5EF4-FFF2-40B4-BE49-F238E27FC236}">
                <a16:creationId xmlns:a16="http://schemas.microsoft.com/office/drawing/2014/main" id="{0BA19F0B-8E2B-9840-96B1-272EDB5DA9B2}"/>
              </a:ext>
            </a:extLst>
          </p:cNvPr>
          <p:cNvSpPr/>
          <p:nvPr/>
        </p:nvSpPr>
        <p:spPr>
          <a:xfrm>
            <a:off x="9210907" y="1499616"/>
            <a:ext cx="2757383"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8. En su equipo, ingrese un código generado por la aplicación de autenticador en el campo Código de verificación. Puede asignar un nombre a la aplicación. A continuación haga clic en </a:t>
            </a:r>
            <a:r>
              <a:rPr lang="es-MX" sz="1350" b="1" dirty="0"/>
              <a:t>Conectar</a:t>
            </a:r>
            <a:r>
              <a:rPr lang="es-MX" sz="1350" dirty="0"/>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es-MX" sz="2800" dirty="0"/>
              <a:t>Aplicaciones de autenticador externas: Registrar una </a:t>
            </a:r>
            <a:br>
              <a:rPr lang="es-MX" sz="2800" dirty="0"/>
            </a:br>
            <a:r>
              <a:rPr lang="es-MX" sz="2800" dirty="0"/>
              <a:t>aplicación </a:t>
            </a:r>
            <a:r>
              <a:rPr lang="es-MX" sz="1600" i="1" dirty="0"/>
              <a:t>continuación</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9. ¡Listo! Conectó su aplicación de autenticador externo a su cuenta con éxito y finalizó el inicio de sesión.</a:t>
            </a:r>
          </a:p>
          <a:p>
            <a:pPr algn="ctr"/>
            <a:endParaRPr lang="en-US" dirty="0"/>
          </a:p>
          <a:p>
            <a:pPr algn="ctr"/>
            <a:r>
              <a:rPr lang="es-MX"/>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484632"/>
            <a:ext cx="11046000" cy="733479"/>
          </a:xfrm>
        </p:spPr>
        <p:txBody>
          <a:bodyPr/>
          <a:lstStyle/>
          <a:p>
            <a:r>
              <a:rPr lang="es-MX" sz="2800" dirty="0"/>
              <a:t>Aplicaciones de autenticador externas: Registrar una </a:t>
            </a:r>
            <a:br>
              <a:rPr lang="es-MX" sz="2800" dirty="0"/>
            </a:br>
            <a:r>
              <a:rPr lang="es-MX" sz="2800" dirty="0"/>
              <a:t>aplicación </a:t>
            </a:r>
            <a:r>
              <a:rPr lang="es-MX" sz="1600" i="1" dirty="0"/>
              <a:t>continuación</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 En la pantalla de inicio de sesión, ingrese su nombre de usuario y contraseña, como siempre.</a:t>
            </a:r>
          </a:p>
          <a:p>
            <a:pPr algn="ctr"/>
            <a:r>
              <a:rPr lang="es-MX"/>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2. Se le solicita ingresar un código desde su aplicación de autenticador para verificar su identidad.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3. En su dispositivo móvil, abra su aplicación de autenticador para obtener un código de verificación de un solo uso basado en tiempo.</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4. En su equipo, ingrese el código generado por la aplicación de autenticador, luego haga clic en </a:t>
            </a:r>
            <a:r>
              <a:rPr lang="es-MX" b="1"/>
              <a:t>Verificar</a:t>
            </a:r>
            <a:r>
              <a:rPr lang="es-MX"/>
              <a:t>. Inició sesión en su cuenta con éxito.</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es-MX" sz="2800"/>
              <a:t>Aplicaciones de autenticador externas: Inicio de sesión</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todos los productos]</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4" y="2137022"/>
            <a:ext cx="571320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es-MX" sz="1600">
                <a:solidFill>
                  <a:schemeClr val="accent2"/>
                </a:solidFill>
                <a:latin typeface="Salesforce Sans"/>
                <a:ea typeface="Salesforce Sans"/>
                <a:cs typeface="Salesforce Sans"/>
                <a:sym typeface="Salesforce Sans"/>
              </a:rPr>
              <a:t>Funciona directamente, no hay software que instalar</a:t>
            </a:r>
          </a:p>
          <a:p>
            <a:pPr marL="609600" lvl="0" indent="-406400">
              <a:spcBef>
                <a:spcPts val="700"/>
              </a:spcBef>
              <a:buClr>
                <a:schemeClr val="accent2"/>
              </a:buClr>
              <a:buSzPts val="1600"/>
              <a:buFont typeface="Salesforce Sans"/>
              <a:buChar char="●"/>
            </a:pPr>
            <a:r>
              <a:rPr lang="es-MX" sz="1600">
                <a:solidFill>
                  <a:schemeClr val="accent2"/>
                </a:solidFill>
                <a:latin typeface="Salesforce Sans"/>
                <a:ea typeface="Salesforce Sans"/>
                <a:cs typeface="Salesforce Sans"/>
                <a:sym typeface="Salesforce Sans"/>
              </a:rPr>
              <a:t>Criptografía de clave pública sólida exclusiva de la cuenta del usuario</a:t>
            </a:r>
          </a:p>
          <a:p>
            <a:pPr marL="609600" lvl="0" indent="-406400" algn="l" rtl="0">
              <a:spcBef>
                <a:spcPts val="700"/>
              </a:spcBef>
              <a:spcAft>
                <a:spcPts val="0"/>
              </a:spcAft>
              <a:buClr>
                <a:schemeClr val="accent2"/>
              </a:buClr>
              <a:buSzPts val="1600"/>
              <a:buFont typeface="Salesforce Sans"/>
              <a:buChar char="●"/>
            </a:pPr>
            <a:r>
              <a:rPr lang="es-MX" sz="1600">
                <a:solidFill>
                  <a:schemeClr val="accent2"/>
                </a:solidFill>
                <a:latin typeface="Salesforce Sans"/>
                <a:ea typeface="Salesforce Sans"/>
                <a:cs typeface="Salesforce Sans"/>
                <a:sym typeface="Salesforce Sans"/>
              </a:rPr>
              <a:t>Es resistente al malware y a los ataques de intermediario (man-in-the-middle)</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Llaves de seguridad</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576167"/>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s-MX" sz="1900" b="1" dirty="0">
                <a:solidFill>
                  <a:schemeClr val="dk1"/>
                </a:solidFill>
                <a:latin typeface="Salesforce Sans"/>
                <a:ea typeface="Salesforce Sans"/>
                <a:cs typeface="Salesforce Sans"/>
                <a:sym typeface="Salesforce Sans"/>
              </a:rPr>
              <a:t>Iniciar sesión con una llave de seguridad es sencillo</a:t>
            </a:r>
          </a:p>
          <a:p>
            <a:pPr marL="609600" lvl="0" indent="-406400" algn="l" rtl="0">
              <a:lnSpc>
                <a:spcPct val="100000"/>
              </a:lnSpc>
              <a:spcBef>
                <a:spcPts val="700"/>
              </a:spcBef>
              <a:spcAft>
                <a:spcPts val="0"/>
              </a:spcAft>
              <a:buClr>
                <a:schemeClr val="accent2"/>
              </a:buClr>
              <a:buSzPts val="1600"/>
              <a:buFont typeface="+mj-lt"/>
              <a:buAutoNum type="arabicPeriod"/>
            </a:pPr>
            <a:r>
              <a:rPr lang="es-MX" sz="1600" dirty="0">
                <a:solidFill>
                  <a:schemeClr val="accent2"/>
                </a:solidFill>
                <a:latin typeface="Salesforce Sans"/>
                <a:ea typeface="Salesforce Sans"/>
                <a:cs typeface="Salesforce Sans"/>
                <a:sym typeface="Salesforce Sans"/>
              </a:rPr>
              <a:t>Conecte una llave de seguridad al equipo</a:t>
            </a:r>
          </a:p>
          <a:p>
            <a:pPr marL="609600" lvl="0" indent="-406400" algn="l" rtl="0">
              <a:lnSpc>
                <a:spcPct val="100000"/>
              </a:lnSpc>
              <a:spcBef>
                <a:spcPts val="700"/>
              </a:spcBef>
              <a:spcAft>
                <a:spcPts val="700"/>
              </a:spcAft>
              <a:buClr>
                <a:schemeClr val="accent2"/>
              </a:buClr>
              <a:buSzPts val="1600"/>
              <a:buFont typeface="+mj-lt"/>
              <a:buAutoNum type="arabicPeriod"/>
            </a:pPr>
            <a:r>
              <a:rPr lang="es-MX" sz="1600" dirty="0">
                <a:solidFill>
                  <a:schemeClr val="accent2"/>
                </a:solidFill>
                <a:latin typeface="Salesforce Sans"/>
                <a:ea typeface="Salesforce Sans"/>
                <a:cs typeface="Salesforce Sans"/>
                <a:sym typeface="Salesforce Sans"/>
              </a:rPr>
              <a:t>Pulse el botón de la llave para verificar su identidad</a:t>
            </a:r>
          </a:p>
        </p:txBody>
      </p:sp>
      <p:sp>
        <p:nvSpPr>
          <p:cNvPr id="1214" name="Google Shape;1214;p160"/>
          <p:cNvSpPr txBox="1"/>
          <p:nvPr/>
        </p:nvSpPr>
        <p:spPr>
          <a:xfrm>
            <a:off x="572884" y="4876133"/>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s-MX" sz="1600">
                <a:solidFill>
                  <a:schemeClr val="accent2"/>
                </a:solidFill>
                <a:latin typeface="Salesforce Sans"/>
                <a:ea typeface="Salesforce Sans"/>
                <a:cs typeface="Salesforce Sans"/>
                <a:sym typeface="Salesforce Sans"/>
              </a:rPr>
              <a:t>Utilice cualquier llave de seguridad que sea compatible con los estándares </a:t>
            </a:r>
            <a:r>
              <a:rPr lang="es-MX" sz="1600">
                <a:solidFill>
                  <a:schemeClr val="hlink"/>
                </a:solidFill>
                <a:uFill>
                  <a:noFill/>
                </a:uFill>
                <a:latin typeface="Salesforce Sans"/>
                <a:ea typeface="Salesforce Sans"/>
                <a:cs typeface="Salesforce Sans"/>
                <a:sym typeface="Salesforce Sans"/>
                <a:hlinkClick r:id="rId3"/>
              </a:rPr>
              <a:t>FIDO U2F</a:t>
            </a:r>
            <a:r>
              <a:rPr lang="es-MX" sz="1600">
                <a:solidFill>
                  <a:schemeClr val="accent2"/>
                </a:solidFill>
                <a:latin typeface="Salesforce Sans"/>
                <a:ea typeface="Salesforce Sans"/>
                <a:cs typeface="Salesforce Sans"/>
                <a:sym typeface="Salesforce Sans"/>
              </a:rPr>
              <a:t> o </a:t>
            </a:r>
            <a:r>
              <a:rPr lang="es-MX" sz="1600">
                <a:solidFill>
                  <a:schemeClr val="hlink"/>
                </a:solidFill>
                <a:uFill>
                  <a:noFill/>
                </a:uFill>
                <a:latin typeface="Salesforce Sans"/>
                <a:ea typeface="Salesforce Sans"/>
                <a:cs typeface="Salesforce Sans"/>
                <a:sym typeface="Salesforce Sans"/>
                <a:hlinkClick r:id="rId4"/>
              </a:rPr>
              <a:t>WebAuthn (FIDO2)</a:t>
            </a:r>
            <a:r>
              <a:rPr lang="es-MX" sz="1600">
                <a:solidFill>
                  <a:schemeClr val="accent2"/>
                </a:solidFill>
                <a:latin typeface="Salesforce Sans"/>
                <a:ea typeface="Salesforce Sans"/>
                <a:cs typeface="Salesforce Sans"/>
                <a:sym typeface="Salesforce Sans"/>
              </a:rPr>
              <a:t>, incluyendo YubiKey de Yubico o Titan Key de Google.</a:t>
            </a:r>
            <a:r>
              <a:rPr lang="es-MX" sz="1600" b="1">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s-MX" sz="1600" b="1">
                <a:solidFill>
                  <a:srgbClr val="FFFFFF"/>
                </a:solidFill>
                <a:latin typeface="Salesforce Sans"/>
                <a:ea typeface="Salesforce Sans"/>
                <a:cs typeface="Salesforce Sans"/>
                <a:sym typeface="Salesforce Sans"/>
              </a:rPr>
              <a:t>Factores de forma admitidos: </a:t>
            </a:r>
            <a:r>
              <a:rPr lang="es-MX" sz="160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es-MX" sz="1500">
                <a:solidFill>
                  <a:srgbClr val="FFFFFF"/>
                </a:solidFill>
                <a:latin typeface="Salesforce Sans"/>
                <a:ea typeface="Salesforce Sans"/>
                <a:cs typeface="Salesforce Sans"/>
                <a:sym typeface="Salesforce Sans"/>
              </a:rPr>
              <a:t>USB-A, USB-C, Lightning, NFC</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s-MX" sz="1600" b="1">
                <a:solidFill>
                  <a:srgbClr val="FFFFFF"/>
                </a:solidFill>
                <a:latin typeface="Salesforce Sans"/>
                <a:ea typeface="Salesforce Sans"/>
                <a:cs typeface="Salesforce Sans"/>
                <a:sym typeface="Salesforce Sans"/>
              </a:rPr>
              <a:t>Navegadores admitidos para llaves WebAuthn:</a:t>
            </a:r>
          </a:p>
          <a:p>
            <a:pPr marL="304800" lvl="0" indent="0" algn="l" rtl="0">
              <a:lnSpc>
                <a:spcPct val="115000"/>
              </a:lnSpc>
              <a:spcBef>
                <a:spcPts val="500"/>
              </a:spcBef>
              <a:spcAft>
                <a:spcPts val="0"/>
              </a:spcAft>
              <a:buNone/>
            </a:pPr>
            <a:r>
              <a:rPr lang="es-MX" sz="150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es-MX" sz="1600" b="1">
                <a:solidFill>
                  <a:srgbClr val="FFFFFF"/>
                </a:solidFill>
                <a:latin typeface="Salesforce Sans"/>
                <a:ea typeface="Salesforce Sans"/>
                <a:cs typeface="Salesforce Sans"/>
                <a:sym typeface="Salesforce Sans"/>
              </a:rPr>
              <a:t>Navegadores admitidos para llaves U2F:</a:t>
            </a:r>
          </a:p>
          <a:p>
            <a:pPr marL="304800" lvl="0" indent="0" algn="l" rtl="0">
              <a:lnSpc>
                <a:spcPct val="115000"/>
              </a:lnSpc>
              <a:spcBef>
                <a:spcPts val="500"/>
              </a:spcBef>
              <a:spcAft>
                <a:spcPts val="0"/>
              </a:spcAft>
              <a:buNone/>
            </a:pPr>
            <a:r>
              <a:rPr lang="es-MX" sz="1500">
                <a:solidFill>
                  <a:srgbClr val="FFFFFF"/>
                </a:solidFill>
                <a:latin typeface="Salesforce Sans"/>
                <a:ea typeface="Salesforce Sans"/>
                <a:cs typeface="Salesforce Sans"/>
                <a:sym typeface="Salesforce Sans"/>
              </a:rPr>
              <a:t>Chrome, versión 41 o posteriores</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1" y="1040373"/>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s-MX" sz="1900" b="1" dirty="0">
                <a:solidFill>
                  <a:schemeClr val="dk1"/>
                </a:solidFill>
                <a:latin typeface="Salesforce Sans"/>
                <a:ea typeface="Salesforce Sans"/>
                <a:cs typeface="Salesforce Sans"/>
                <a:sym typeface="Salesforce Sans"/>
              </a:rPr>
              <a:t>Una solución de hardware fácil de utilizar que proporciona una alternativa a los métodos de verificación de aplicación móvil</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66928" y="1499616"/>
            <a:ext cx="259019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En un navegador compatible, inicie sesión en su cuenta. Es posible que se e solicite verificar su identidad con un código de acceso simultáneo a través de email o mensaje de texto.</a:t>
            </a:r>
          </a:p>
          <a:p>
            <a:r>
              <a:rPr lang="es-MX" sz="135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La pantalla Conectar Salesforce Authenticator se muestra de forma predeterminada. Haga clic en </a:t>
            </a:r>
            <a:r>
              <a:rPr lang="es-MX" sz="1350" b="1" dirty="0"/>
              <a:t>Seleccionar otro método de verificación</a:t>
            </a:r>
            <a:r>
              <a:rPr lang="es-MX" sz="1350"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Seleccione </a:t>
            </a:r>
            <a:r>
              <a:rPr lang="es-MX" sz="1350" b="1" dirty="0"/>
              <a:t>Utilizar una llave Universal Second Factor (U2F)</a:t>
            </a:r>
            <a:r>
              <a:rPr lang="es-MX"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Aparece la pantalla Registrar una llave de seguridad. Conecte la llave de seguridad a su equipo. Si se solicita por su navegador, pulse el botón en la llave.</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es-MX" sz="2800" dirty="0"/>
              <a:t>Llaves de seguridad: Registrar una llave</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productos construidos sobre Salesforce Platform]</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5. Cuando se registrar la llave de seguridad, haga clic en </a:t>
            </a:r>
            <a:r>
              <a:rPr lang="es-MX" b="1"/>
              <a:t>Continuar</a:t>
            </a:r>
            <a:r>
              <a:rPr lang="es-MX"/>
              <a:t>. </a:t>
            </a:r>
          </a:p>
          <a:p>
            <a:r>
              <a:rPr lang="es-MX"/>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6. ¡Listo! Conectó su llave de seguridad a su cuenta con éxito y finalizó el inicio de sesión.</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es-MX" sz="2800" dirty="0"/>
              <a:t>Llaves de seguridad: Registrar una llave </a:t>
            </a:r>
            <a:r>
              <a:rPr lang="es-MX" sz="1600" i="1" dirty="0"/>
              <a:t>continuación</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En un navegador compatible, inicie sesión en la cuenta. Es posible que se e solicite verificar su identidad con un código de acceso simultáneo a través de email o mensaje de texto.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Seleccione </a:t>
            </a:r>
            <a:r>
              <a:rPr lang="es-MX" sz="1350" b="1" dirty="0"/>
              <a:t>Llave de seguridad</a:t>
            </a:r>
            <a:r>
              <a:rPr lang="es-MX" sz="1350" dirty="0"/>
              <a:t> desde la lista de métodos de verificación.</a:t>
            </a:r>
          </a:p>
          <a:p>
            <a:pPr algn="ctr"/>
            <a:endParaRPr lang="en-US" sz="1350"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Conecte la llave de seguridad a su equipo y luego haga clic en </a:t>
            </a:r>
            <a:r>
              <a:rPr lang="es-MX" sz="1350" b="1" dirty="0"/>
              <a:t>Registrar</a:t>
            </a:r>
            <a:r>
              <a:rPr lang="es-MX"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Cuando se solicita por el navegador, pulse el botón en la llave de seguridad.</a:t>
            </a:r>
          </a:p>
          <a:p>
            <a:endParaRPr lang="en-US" sz="1350"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es-MX" sz="2800"/>
              <a:t>Llaves de seguridad: Registrar una llave</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otros productos de Salesforce]</a:t>
            </a:r>
          </a:p>
          <a:p>
            <a:endParaRPr lang="en-US" dirty="0">
              <a:solidFill>
                <a:srgbClr val="C00000"/>
              </a:solidFill>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5. Asigne un nombre a su llave de seguridad de modo que sea fácil de reconocer, luego haga clic en </a:t>
            </a:r>
            <a:r>
              <a:rPr lang="es-MX" b="1"/>
              <a:t>Listo</a:t>
            </a:r>
            <a:r>
              <a:rPr lang="es-MX"/>
              <a:t>.</a:t>
            </a:r>
          </a:p>
          <a:p>
            <a:endParaRPr lang="en-US" dirty="0"/>
          </a:p>
          <a:p>
            <a:r>
              <a:rPr lang="es-MX"/>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6. ¡Listo! Conectó su llave de seguridad a su cuenta con éxito y finalizó el inicio de sesión.</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es-MX" sz="2800" dirty="0"/>
              <a:t>Llaves de seguridad: Registrar una llave </a:t>
            </a:r>
            <a:r>
              <a:rPr lang="es-MX" sz="1600" i="1" dirty="0"/>
              <a:t>continuación</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 En un navegador compatible, vaya a la pantalla de inicio de sesión e ingrese su nombre de usuario y contraseña, como siempre.</a:t>
            </a:r>
          </a:p>
          <a:p>
            <a:pPr algn="ctr"/>
            <a:r>
              <a:rPr lang="es-MX"/>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2. Salesforce le solicita insertar su llave de seguridad.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3. Conecte la llave de seguridad a su equipo. Si se solicita por su navegador, pulse el botón en la llave de seguridad.</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4. Inició sesión en su cuenta con éxito.</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es-MX" sz="2800"/>
              <a:t>Llaves de seguridad: Inicio de sesión</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productos construidos sobre Salesforce Platform]</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1. En un navegador compatible, vaya a la pantalla de inicio de sesión e ingrese su nombre de usuario y contraseña, como siempre.</a:t>
            </a:r>
          </a:p>
          <a:p>
            <a:pPr algn="ctr"/>
            <a:r>
              <a:rPr lang="es-MX"/>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2. Conecte la llave de seguridad que registró para su cuenta a su equipo, luego haga clic en </a:t>
            </a:r>
            <a:r>
              <a:rPr lang="es-MX" b="1"/>
              <a:t>Verificar</a:t>
            </a:r>
            <a:r>
              <a:rPr lang="es-MX"/>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3. Cuando se solicita por el navegador, pulse el botón en la llave de seguridad.</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a:t>4. Inició sesión en su cuenta con éxito.</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es-MX" sz="2800"/>
              <a:t>Llaves de seguridad: Inicio de sesión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otros productos de Salesforce]</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Mejorar la seguridad de nuestro negocio</a:t>
            </a:r>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es-MX"/>
              <a:t>Proteger las cuentas de usuario de Salesforce con Autenticación de múltiples factores (MFA)</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2400" b="1">
                <a:solidFill>
                  <a:srgbClr val="205CA0"/>
                </a:solidFill>
                <a:latin typeface="Salesforce Sans"/>
                <a:ea typeface="Salesforce Sans"/>
                <a:cs typeface="Salesforce Sans"/>
                <a:sym typeface="Salesforce Sans"/>
              </a:rPr>
              <a:t>Algo que sabe</a:t>
            </a:r>
          </a:p>
          <a:p>
            <a:pPr marL="0" lvl="0" indent="0" algn="ctr" rtl="0">
              <a:spcBef>
                <a:spcPts val="300"/>
              </a:spcBef>
              <a:spcAft>
                <a:spcPts val="300"/>
              </a:spcAft>
              <a:buNone/>
            </a:pPr>
            <a:r>
              <a:rPr lang="es-MX" sz="1900">
                <a:solidFill>
                  <a:srgbClr val="59575C"/>
                </a:solidFill>
                <a:latin typeface="Salesforce Sans"/>
                <a:ea typeface="Salesforce Sans"/>
                <a:cs typeface="Salesforce Sans"/>
                <a:sym typeface="Salesforce Sans"/>
              </a:rPr>
              <a:t>Credenciales de inicio de sesión</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2400" b="1">
                <a:solidFill>
                  <a:srgbClr val="205CA0"/>
                </a:solidFill>
                <a:latin typeface="Salesforce Sans"/>
                <a:ea typeface="Salesforce Sans"/>
                <a:cs typeface="Salesforce Sans"/>
                <a:sym typeface="Salesforce Sans"/>
              </a:rPr>
              <a:t>Algo que tiene</a:t>
            </a:r>
          </a:p>
          <a:p>
            <a:pPr marL="0" lvl="0" indent="0" algn="ctr" rtl="0">
              <a:spcBef>
                <a:spcPts val="300"/>
              </a:spcBef>
              <a:spcAft>
                <a:spcPts val="0"/>
              </a:spcAft>
              <a:buNone/>
            </a:pPr>
            <a:r>
              <a:rPr lang="es-MX" sz="1900">
                <a:solidFill>
                  <a:schemeClr val="accent2"/>
                </a:solidFill>
                <a:latin typeface="Salesforce Sans"/>
                <a:ea typeface="Salesforce Sans"/>
                <a:cs typeface="Salesforce Sans"/>
                <a:sym typeface="Salesforce Sans"/>
              </a:rPr>
              <a:t>Aplicación Authenticator</a:t>
            </a:r>
          </a:p>
          <a:p>
            <a:pPr marL="0" lvl="0" indent="0" algn="ctr" rtl="0">
              <a:spcBef>
                <a:spcPts val="300"/>
              </a:spcBef>
              <a:spcAft>
                <a:spcPts val="0"/>
              </a:spcAft>
              <a:buNone/>
            </a:pPr>
            <a:r>
              <a:rPr lang="es-MX" sz="1900">
                <a:solidFill>
                  <a:schemeClr val="accent2"/>
                </a:solidFill>
                <a:latin typeface="Salesforce Sans"/>
                <a:ea typeface="Salesforce Sans"/>
                <a:cs typeface="Salesforce Sans"/>
                <a:sym typeface="Salesforce Sans"/>
              </a:rPr>
              <a:t> Llave de seguridad</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es-MX"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1576074">
              <a:off x="8838550"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dirty="0">
                  <a:solidFill>
                    <a:srgbClr val="FFFFFF"/>
                  </a:solidFill>
                  <a:latin typeface="Salesforce Sans"/>
                  <a:ea typeface="Salesforce Sans"/>
                  <a:cs typeface="Salesforce Sans"/>
                  <a:sym typeface="Salesforce Sans"/>
                </a:rPr>
                <a:t>La activación de MFA es una de las acciones más sencillas y efectivas que puede realizar para ayudar a asegurar sus organizaciones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500" y="2296091"/>
            <a:ext cx="6223468" cy="1961583"/>
          </a:xfrm>
          <a:prstGeom prst="rect">
            <a:avLst/>
          </a:prstGeom>
          <a:noFill/>
          <a:ln>
            <a:noFill/>
          </a:ln>
        </p:spPr>
        <p:txBody>
          <a:bodyPr spcFirstLastPara="1" wrap="square" lIns="0" tIns="0" rIns="0" bIns="0" anchor="t" anchorCtr="0">
            <a:noAutofit/>
          </a:bodyPr>
          <a:lstStyle/>
          <a:p>
            <a:pPr marL="609600" lvl="0" indent="-406400">
              <a:buClr>
                <a:schemeClr val="accent2"/>
              </a:buClr>
              <a:buSzPts val="1600"/>
              <a:buFont typeface="Salesforce Sans"/>
              <a:buChar char="●"/>
            </a:pPr>
            <a:r>
              <a:rPr lang="es-MX" sz="1600" dirty="0">
                <a:solidFill>
                  <a:schemeClr val="accent2"/>
                </a:solidFill>
                <a:latin typeface="Salesforce Sans"/>
              </a:rPr>
              <a:t>Verifique la identidad con huella digital, iris </a:t>
            </a:r>
            <a:br>
              <a:rPr lang="es-MX" sz="1600" dirty="0">
                <a:solidFill>
                  <a:schemeClr val="accent2"/>
                </a:solidFill>
                <a:latin typeface="Salesforce Sans"/>
              </a:rPr>
            </a:br>
            <a:r>
              <a:rPr lang="es-MX" sz="1600" dirty="0">
                <a:solidFill>
                  <a:schemeClr val="accent2"/>
                </a:solidFill>
                <a:latin typeface="Salesforce Sans"/>
              </a:rPr>
              <a:t>o reconocimiento facial.</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No se necesitan aplicaciones o hardware adicional.</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Criptografía de clave pública sólida que es exclusiva </a:t>
            </a:r>
            <a:br>
              <a:rPr lang="es-MX" sz="1600" dirty="0">
                <a:solidFill>
                  <a:schemeClr val="accent2"/>
                </a:solidFill>
                <a:latin typeface="Salesforce Sans"/>
              </a:rPr>
            </a:br>
            <a:r>
              <a:rPr lang="es-MX" sz="1600" dirty="0">
                <a:solidFill>
                  <a:schemeClr val="accent2"/>
                </a:solidFill>
                <a:latin typeface="Salesforce Sans"/>
              </a:rPr>
              <a:t>de la cuenta del usuario</a:t>
            </a:r>
            <a:r>
              <a:rPr lang="en-IE" sz="1600" dirty="0">
                <a:solidFill>
                  <a:schemeClr val="accent2"/>
                </a:solidFill>
                <a:latin typeface="Salesforce Sans"/>
              </a:rPr>
              <a:t> </a:t>
            </a:r>
          </a:p>
          <a:p>
            <a:pPr marL="609600" lvl="0" indent="-406400">
              <a:spcBef>
                <a:spcPts val="700"/>
              </a:spcBef>
              <a:buClr>
                <a:schemeClr val="accent2"/>
              </a:buClr>
              <a:buSzPts val="1600"/>
              <a:buFont typeface="Salesforce Sans"/>
              <a:buChar char="●"/>
            </a:pPr>
            <a:r>
              <a:rPr lang="es-MX" sz="1600" dirty="0">
                <a:solidFill>
                  <a:schemeClr val="accent2"/>
                </a:solidFill>
                <a:latin typeface="Salesforce Sans"/>
              </a:rPr>
              <a:t>Es resistente a malware, phishing y a ataques de intermediario (man-in-the-middle)</a:t>
            </a:r>
            <a:endParaRPr sz="1600" dirty="0">
              <a:solidFill>
                <a:schemeClr val="accent2"/>
              </a:solidFill>
              <a:latin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Autenticadores integrados</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1211" name="Google Shape;1211;p160"/>
          <p:cNvSpPr/>
          <p:nvPr/>
        </p:nvSpPr>
        <p:spPr>
          <a:xfrm>
            <a:off x="7161985" y="1431935"/>
            <a:ext cx="4530300" cy="4341300"/>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82268" y="4590834"/>
            <a:ext cx="6212700" cy="990000"/>
          </a:xfrm>
          <a:prstGeom prst="rect">
            <a:avLst/>
          </a:prstGeom>
          <a:noFill/>
          <a:ln>
            <a:noFill/>
          </a:ln>
        </p:spPr>
        <p:txBody>
          <a:bodyPr spcFirstLastPara="1" wrap="square" lIns="0" tIns="0" rIns="0" bIns="0" anchor="t" anchorCtr="0">
            <a:noAutofit/>
          </a:bodyPr>
          <a:lstStyle/>
          <a:p>
            <a:pPr lvl="0"/>
            <a:r>
              <a:rPr lang="es-MX" sz="1900" b="1" dirty="0">
                <a:solidFill>
                  <a:schemeClr val="dk1"/>
                </a:solidFill>
                <a:latin typeface="Salesforce Sans"/>
              </a:rPr>
              <a:t>¡El inicio de sesión con este tipo de método de verificación es sencillo!</a:t>
            </a:r>
            <a:endParaRPr sz="1900" b="1" dirty="0">
              <a:solidFill>
                <a:schemeClr val="dk1"/>
              </a:solidFill>
              <a:latin typeface="Salesforce Sans"/>
              <a:ea typeface="Salesforce Sans"/>
              <a:cs typeface="Salesforce Sans"/>
              <a:sym typeface="Salesforce Sans"/>
            </a:endParaRPr>
          </a:p>
          <a:p>
            <a:pPr marL="609600" lvl="0" indent="-406400">
              <a:spcBef>
                <a:spcPts val="700"/>
              </a:spcBef>
              <a:buClr>
                <a:schemeClr val="accent2"/>
              </a:buClr>
              <a:buSzPts val="1600"/>
              <a:buFont typeface="+mj-lt"/>
              <a:buAutoNum type="arabicPeriod"/>
            </a:pPr>
            <a:r>
              <a:rPr lang="es-MX" sz="1600" dirty="0">
                <a:solidFill>
                  <a:schemeClr val="accent2"/>
                </a:solidFill>
                <a:latin typeface="Salesforce Sans"/>
              </a:rPr>
              <a:t>Ingrese un nombre de usuario y contraseña.</a:t>
            </a:r>
            <a:r>
              <a:rPr lang="en-IE" sz="1600" dirty="0">
                <a:solidFill>
                  <a:schemeClr val="accent2"/>
                </a:solidFill>
                <a:latin typeface="Salesforce Sans"/>
              </a:rPr>
              <a:t> </a:t>
            </a:r>
          </a:p>
          <a:p>
            <a:pPr marL="609600" lvl="0" indent="-406400">
              <a:spcBef>
                <a:spcPts val="700"/>
              </a:spcBef>
              <a:buClr>
                <a:schemeClr val="accent2"/>
              </a:buClr>
              <a:buSzPts val="1600"/>
              <a:buFont typeface="+mj-lt"/>
              <a:buAutoNum type="arabicPeriod"/>
            </a:pPr>
            <a:r>
              <a:rPr lang="es-MX" sz="1600" dirty="0">
                <a:solidFill>
                  <a:schemeClr val="accent2"/>
                </a:solidFill>
                <a:latin typeface="Salesforce Sans"/>
              </a:rPr>
              <a:t>Utilice su autenticador integrado para proporcionar </a:t>
            </a:r>
            <a:br>
              <a:rPr lang="es-MX" sz="1600" dirty="0">
                <a:solidFill>
                  <a:schemeClr val="accent2"/>
                </a:solidFill>
                <a:latin typeface="Salesforce Sans"/>
              </a:rPr>
            </a:br>
            <a:r>
              <a:rPr lang="es-MX" sz="1600" dirty="0">
                <a:solidFill>
                  <a:schemeClr val="accent2"/>
                </a:solidFill>
                <a:latin typeface="Salesforce Sans"/>
              </a:rPr>
              <a:t>su identificador biométrico, PIN o contraseña.</a:t>
            </a:r>
            <a:endParaRPr sz="1600" dirty="0">
              <a:solidFill>
                <a:schemeClr val="accent2"/>
              </a:solidFill>
              <a:latin typeface="Salesforce Sans"/>
              <a:sym typeface="Salesforce Sans"/>
            </a:endParaRPr>
          </a:p>
        </p:txBody>
      </p:sp>
      <p:sp>
        <p:nvSpPr>
          <p:cNvPr id="1218" name="Google Shape;1218;p160"/>
          <p:cNvSpPr txBox="1"/>
          <p:nvPr/>
        </p:nvSpPr>
        <p:spPr>
          <a:xfrm>
            <a:off x="442393" y="1205308"/>
            <a:ext cx="6538269" cy="795467"/>
          </a:xfrm>
          <a:prstGeom prst="rect">
            <a:avLst/>
          </a:prstGeom>
          <a:noFill/>
          <a:ln>
            <a:noFill/>
          </a:ln>
        </p:spPr>
        <p:txBody>
          <a:bodyPr spcFirstLastPara="1" wrap="square" lIns="121875" tIns="121875" rIns="121875" bIns="121875" anchor="t" anchorCtr="0">
            <a:noAutofit/>
          </a:bodyPr>
          <a:lstStyle/>
          <a:p>
            <a:pPr lvl="0">
              <a:spcAft>
                <a:spcPts val="700"/>
              </a:spcAft>
            </a:pPr>
            <a:r>
              <a:rPr lang="es-MX" sz="1900" b="1" dirty="0">
                <a:solidFill>
                  <a:schemeClr val="dk1"/>
                </a:solidFill>
                <a:latin typeface="Salesforce Sans"/>
              </a:rPr>
              <a:t>Verificación de MFA sencilla utilizando el servicio de autenticador integrado de un dispositivo móvil o de escritorio, como Windows Hello, Touch ID o Face ID</a:t>
            </a:r>
            <a:r>
              <a:rPr lang="en-US" sz="1900" b="1" dirty="0">
                <a:solidFill>
                  <a:schemeClr val="dk1"/>
                </a:solidFill>
                <a:latin typeface="Salesforce Sans"/>
                <a:ea typeface="Salesforce Sans"/>
                <a:cs typeface="Salesforce Sans"/>
                <a:sym typeface="Salesforce Sans"/>
              </a:rPr>
              <a:t>.</a:t>
            </a:r>
            <a:endParaRPr sz="1900" b="1" dirty="0"/>
          </a:p>
        </p:txBody>
      </p:sp>
      <p:pic>
        <p:nvPicPr>
          <p:cNvPr id="13" name="Picture 22">
            <a:extLst>
              <a:ext uri="{FF2B5EF4-FFF2-40B4-BE49-F238E27FC236}">
                <a16:creationId xmlns:a16="http://schemas.microsoft.com/office/drawing/2014/main" id="{39D50B7D-8639-2940-83EF-50A10E414146}"/>
              </a:ext>
            </a:extLst>
          </p:cNvPr>
          <p:cNvPicPr>
            <a:picLocks noChangeAspect="1" noChangeArrowheads="1"/>
          </p:cNvPicPr>
          <p:nvPr/>
        </p:nvPicPr>
        <p:blipFill>
          <a:blip r:embed="rId3">
            <a:duotone>
              <a:schemeClr val="accent6">
                <a:shade val="45000"/>
                <a:satMod val="135000"/>
              </a:schemeClr>
              <a:prstClr val="white"/>
            </a:duotone>
            <a:extLst>
              <a:ext uri="{BEBA8EAE-BF5A-486C-A8C5-ECC9F3942E4B}">
                <a14:imgProps xmlns:a14="http://schemas.microsoft.com/office/drawing/2010/main">
                  <a14:imgLayer r:embed="rId4">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2" name="Google Shape;1216;p160">
            <a:extLst>
              <a:ext uri="{FF2B5EF4-FFF2-40B4-BE49-F238E27FC236}">
                <a16:creationId xmlns:a16="http://schemas.microsoft.com/office/drawing/2014/main" id="{C2EE88BE-E156-9C4B-880A-96FC857B085D}"/>
              </a:ext>
            </a:extLst>
          </p:cNvPr>
          <p:cNvSpPr txBox="1"/>
          <p:nvPr/>
        </p:nvSpPr>
        <p:spPr>
          <a:xfrm>
            <a:off x="7258649" y="2348564"/>
            <a:ext cx="4347908" cy="2844444"/>
          </a:xfrm>
          <a:prstGeom prst="rect">
            <a:avLst/>
          </a:prstGeom>
          <a:noFill/>
          <a:ln>
            <a:noFill/>
          </a:ln>
        </p:spPr>
        <p:txBody>
          <a:bodyPr spcFirstLastPara="1" wrap="square" lIns="0" tIns="0" rIns="0" bIns="0" anchor="t" anchorCtr="0">
            <a:noAutofit/>
          </a:bodyPr>
          <a:lstStyle/>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El navegador, sistema operativo y dispositivo del usuario deben ser compatibles con el</a:t>
            </a:r>
            <a:r>
              <a:rPr lang="es-MX" dirty="0"/>
              <a:t> </a:t>
            </a:r>
            <a:r>
              <a:rPr lang="es-MX" sz="1500" u="sng" dirty="0">
                <a:solidFill>
                  <a:schemeClr val="bg1"/>
                </a:solidFill>
                <a:latin typeface="Salesforce Sans"/>
                <a:hlinkClick r:id="rId5">
                  <a:extLst>
                    <a:ext uri="{A12FA001-AC4F-418D-AE19-62706E023703}">
                      <ahyp:hlinkClr xmlns:ahyp="http://schemas.microsoft.com/office/drawing/2018/hyperlinkcolor" val="tx"/>
                    </a:ext>
                  </a:extLst>
                </a:hlinkClick>
              </a:rPr>
              <a:t>estándar FIDO2 WebAuthn</a:t>
            </a:r>
            <a:r>
              <a:rPr lang="en-US" sz="1500" u="sng" dirty="0">
                <a:solidFill>
                  <a:schemeClr val="bg1"/>
                </a:solidFill>
                <a:latin typeface="Salesforce Sans"/>
                <a:sym typeface="Salesforce Sans"/>
              </a:rPr>
              <a:t>.</a:t>
            </a:r>
          </a:p>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El servicio de autenticador integrado debe estar activado y configurado para verificar la identidad de un usuario a través de un control biométrico, un código PIN o una contraseña.</a:t>
            </a:r>
            <a:endParaRPr lang="en-US" sz="1500" dirty="0">
              <a:solidFill>
                <a:srgbClr val="FFFFFF"/>
              </a:solidFill>
              <a:latin typeface="Salesforce Sans"/>
              <a:sym typeface="Salesforce Sans"/>
            </a:endParaRPr>
          </a:p>
          <a:p>
            <a:pPr marL="285750" lvl="0" indent="-285750">
              <a:lnSpc>
                <a:spcPct val="115000"/>
              </a:lnSpc>
              <a:spcAft>
                <a:spcPts val="900"/>
              </a:spcAft>
              <a:buClr>
                <a:schemeClr val="bg1"/>
              </a:buClr>
              <a:buSzPct val="120000"/>
              <a:buFont typeface="Arial" panose="020B0604020202020204" pitchFamily="34" charset="0"/>
              <a:buChar char="•"/>
            </a:pPr>
            <a:r>
              <a:rPr lang="es-MX" sz="1500" dirty="0">
                <a:solidFill>
                  <a:srgbClr val="FFFFFF"/>
                </a:solidFill>
                <a:latin typeface="Salesforce Sans"/>
              </a:rPr>
              <a:t>Para la autenticación biométrica, el dispositivo del usuario debe incluir un escáner de huella digital, iris o facial compatible.</a:t>
            </a:r>
            <a:endParaRPr sz="1500" dirty="0">
              <a:solidFill>
                <a:srgbClr val="FFFFFF"/>
              </a:solidFill>
              <a:latin typeface="Salesforce Sans"/>
              <a:sym typeface="Salesforce Sans"/>
            </a:endParaRPr>
          </a:p>
        </p:txBody>
      </p:sp>
    </p:spTree>
    <p:extLst>
      <p:ext uri="{BB962C8B-B14F-4D97-AF65-F5344CB8AC3E}">
        <p14:creationId xmlns:p14="http://schemas.microsoft.com/office/powerpoint/2010/main" val="38110498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En un navegador compatible, inicie sesión en su cuenta. Es posible que se e solicite verificar su identidad con un código de acceso simultáneo a través de email o mensaje de texto.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Seleccione </a:t>
            </a:r>
            <a:r>
              <a:rPr lang="es-MX" sz="1350" b="1" dirty="0"/>
              <a:t>Autenticador integrado</a:t>
            </a:r>
            <a:r>
              <a:rPr lang="es-MX" sz="1350" dirty="0"/>
              <a:t> desde la lista de métodos de verificación.</a:t>
            </a:r>
          </a:p>
          <a:p>
            <a:pPr algn="ctr"/>
            <a:endParaRPr lang="en-US" sz="1350"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Haga clic en </a:t>
            </a:r>
            <a:r>
              <a:rPr lang="es-MX" sz="1350" b="1" dirty="0"/>
              <a:t>Registrar</a:t>
            </a:r>
            <a:r>
              <a:rPr lang="es-MX" sz="1350" dirty="0"/>
              <a:t>.</a:t>
            </a:r>
          </a:p>
          <a:p>
            <a:pPr algn="ctr"/>
            <a:endParaRPr lang="en-US" sz="1350"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Cuando se solicite, ingrese el identificador que configuró para su autenticador integrado, como una huella digital, un escáner facial o un código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es-MX" sz="2800"/>
              <a:t>Autenticadores integrados: Registrar un autenticador</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Heroku, MuleSoft Anypoint Platform y Marketing Cloud: Redes sociales]</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5. Asigne un nombre a su autenticador integrado de modo que sea fácil de reconocer, luego haga </a:t>
            </a:r>
            <a:br>
              <a:rPr lang="es-MX" sz="1350" dirty="0"/>
            </a:br>
            <a:r>
              <a:rPr lang="es-MX" sz="1350" dirty="0"/>
              <a:t>clic en </a:t>
            </a:r>
            <a:r>
              <a:rPr lang="es-MX" sz="1350" b="1" dirty="0"/>
              <a:t>Listo</a:t>
            </a:r>
            <a:r>
              <a:rPr lang="es-MX" sz="1350" dirty="0"/>
              <a:t>.</a:t>
            </a:r>
          </a:p>
          <a:p>
            <a:endParaRPr lang="en-US" sz="1350"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6. ¡Listo! Conectó su autenticador integrado a su cuenta con éxito y finalizó el inicio de sesión.</a:t>
            </a:r>
          </a:p>
          <a:p>
            <a:pPr algn="ctr"/>
            <a:endParaRPr lang="en-US" sz="1350"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es-MX" sz="2800" dirty="0"/>
              <a:t>Autenticadores integrados: Registrar un autenticador </a:t>
            </a:r>
            <a:r>
              <a:rPr lang="es-MX" sz="1600" i="1" dirty="0"/>
              <a:t>continuación</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En un navegador compatible, vaya a la pantalla de inicio de sesión </a:t>
            </a:r>
            <a:br>
              <a:rPr lang="es-MX" sz="1350" dirty="0"/>
            </a:br>
            <a:r>
              <a:rPr lang="es-MX" sz="1350" dirty="0"/>
              <a:t>e ingrese su nombre de usuario y contraseña, como siempre.</a:t>
            </a:r>
          </a:p>
          <a:p>
            <a:pPr algn="ctr"/>
            <a:r>
              <a:rPr lang="es-MX" sz="1350"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Cuando vea la pantalla Verificar su identidad, haga clic en </a:t>
            </a:r>
            <a:r>
              <a:rPr lang="es-MX" sz="1350" b="1" dirty="0"/>
              <a:t>Verificar</a:t>
            </a:r>
            <a:r>
              <a:rPr lang="es-MX" sz="1350" dirty="0"/>
              <a:t>.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Cuando se solicite, ingrese el identificador que configuró para su autenticador integrado, como una huella digital, un escáner facial o un código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Inició sesión con éxito.</a:t>
            </a:r>
          </a:p>
          <a:p>
            <a:endParaRPr lang="en-US" sz="1350"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es-MX" sz="2800"/>
              <a:t>Autenticadores integrados: Inicio de sesión</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Heroku, MuleSoft Anypoint Platform y Marketing Cloud: Redes sociales]</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es-MX"/>
              <a:t>Asistencia y Recursos</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279705"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s-MX" sz="2000">
                <a:solidFill>
                  <a:srgbClr val="C00000"/>
                </a:solidFill>
                <a:latin typeface="Times New Roman" panose="02020603050405020304" pitchFamily="18" charset="0"/>
                <a:cs typeface="Times New Roman" panose="02020603050405020304" pitchFamily="18" charset="0"/>
              </a:rPr>
              <a:t>[Administradores: Personalice esta diapositiva para incluir:</a:t>
            </a:r>
          </a:p>
          <a:p>
            <a:pPr marL="571500" indent="-342900">
              <a:buFont typeface="Arial" panose="020B0604020202020204" pitchFamily="34" charset="0"/>
              <a:buChar char="•"/>
            </a:pPr>
            <a:r>
              <a:rPr lang="es-MX" sz="2000">
                <a:solidFill>
                  <a:srgbClr val="C00000"/>
                </a:solidFill>
                <a:latin typeface="Times New Roman" panose="02020603050405020304" pitchFamily="18" charset="0"/>
                <a:cs typeface="Times New Roman" panose="02020603050405020304" pitchFamily="18" charset="0"/>
              </a:rPr>
              <a:t>El proceso que los usuarios pueden seguir para obtener ayuda o formular preguntas.</a:t>
            </a:r>
          </a:p>
          <a:p>
            <a:pPr marL="571500" indent="-342900">
              <a:buFont typeface="Arial" panose="020B0604020202020204" pitchFamily="34" charset="0"/>
              <a:buChar char="•"/>
            </a:pPr>
            <a:r>
              <a:rPr lang="es-MX" sz="2000">
                <a:solidFill>
                  <a:srgbClr val="C00000"/>
                </a:solidFill>
                <a:latin typeface="Times New Roman" panose="02020603050405020304" pitchFamily="18" charset="0"/>
                <a:cs typeface="Times New Roman" panose="02020603050405020304" pitchFamily="18" charset="0"/>
              </a:rPr>
              <a:t>Vínculos a sus materiales de incorporación y capacitación de MFA.]</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s-MX" sz="2300">
                <a:solidFill>
                  <a:srgbClr val="205CA0"/>
                </a:solidFill>
                <a:latin typeface="Salesforce Sans"/>
                <a:ea typeface="Salesforce Sans"/>
                <a:cs typeface="Salesforce Sans"/>
                <a:sym typeface="Salesforce Sans"/>
              </a:rPr>
              <a:t>MFA puede evitar algunos de los tipos de ataques que se producen con mayor frecuencia</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Cómo MFA ayuda a prevenir ataques comunes</a:t>
            </a:r>
          </a:p>
        </p:txBody>
      </p:sp>
      <p:sp>
        <p:nvSpPr>
          <p:cNvPr id="1119" name="Google Shape;1119;p156"/>
          <p:cNvSpPr txBox="1"/>
          <p:nvPr/>
        </p:nvSpPr>
        <p:spPr>
          <a:xfrm>
            <a:off x="7649800" y="1752600"/>
            <a:ext cx="4107482"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Phishing, vishing, smishing</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Spear phishing</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Keyloggers (registradores de teclas)</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Relleno de credenciales</a:t>
            </a:r>
          </a:p>
          <a:p>
            <a:pPr marL="0" lvl="0" indent="0" algn="l" rtl="0">
              <a:spcBef>
                <a:spcPts val="1100"/>
              </a:spcBef>
              <a:spcAft>
                <a:spcPts val="0"/>
              </a:spcAft>
              <a:buNone/>
            </a:pPr>
            <a:r>
              <a:rPr lang="es-MX" sz="1900" dirty="0">
                <a:solidFill>
                  <a:srgbClr val="59575C"/>
                </a:solidFill>
                <a:latin typeface="Salesforce Sans"/>
                <a:ea typeface="Salesforce Sans"/>
                <a:cs typeface="Salesforce Sans"/>
                <a:sym typeface="Salesforce Sans"/>
              </a:rPr>
              <a:t>Ataques de fuerza bruta</a:t>
            </a:r>
          </a:p>
          <a:p>
            <a:pPr marL="0" lvl="0" indent="0" algn="l" rtl="0">
              <a:spcBef>
                <a:spcPts val="1100"/>
              </a:spcBef>
              <a:spcAft>
                <a:spcPts val="300"/>
              </a:spcAft>
              <a:buNone/>
            </a:pPr>
            <a:r>
              <a:rPr lang="es-MX" sz="1900" dirty="0">
                <a:solidFill>
                  <a:srgbClr val="59575C"/>
                </a:solidFill>
                <a:latin typeface="Salesforce Sans"/>
                <a:ea typeface="Salesforce Sans"/>
                <a:cs typeface="Salesforce Sans"/>
                <a:sym typeface="Salesforce Sans"/>
              </a:rPr>
              <a:t>Ataques Man-in-the-middle (ataques de intermediario, MITM)</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El atacante envía un email al objetivo</a:t>
            </a:r>
          </a:p>
        </p:txBody>
      </p:sp>
      <p:sp>
        <p:nvSpPr>
          <p:cNvPr id="1122" name="Google Shape;1122;p156"/>
          <p:cNvSpPr txBox="1"/>
          <p:nvPr/>
        </p:nvSpPr>
        <p:spPr>
          <a:xfrm>
            <a:off x="457081" y="3203673"/>
            <a:ext cx="2001900"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dirty="0">
                <a:solidFill>
                  <a:srgbClr val="205CA0"/>
                </a:solidFill>
                <a:latin typeface="Salesforce Sans"/>
                <a:ea typeface="Salesforce Sans"/>
                <a:cs typeface="Salesforce Sans"/>
                <a:sym typeface="Salesforce Sans"/>
              </a:rPr>
              <a:t>El atacante recopila el nombre de usuario/contraseña del objetivo</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El objetivo hace clic en el mensaje de email, que le lleva a un sitio web de phishing</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es-MX" sz="1500" b="1">
                <a:solidFill>
                  <a:srgbClr val="205CA0"/>
                </a:solidFill>
                <a:latin typeface="Salesforce Sans"/>
                <a:ea typeface="Salesforce Sans"/>
                <a:cs typeface="Salesforce Sans"/>
                <a:sym typeface="Salesforce Sans"/>
              </a:rPr>
              <a:t>Se deniega el acceso al atacante a la cuenta del objetivo gracias a MFA</a:t>
            </a:r>
          </a:p>
        </p:txBody>
      </p:sp>
      <p:sp>
        <p:nvSpPr>
          <p:cNvPr id="1136" name="Google Shape;1136;p156"/>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es-MX" sz="1500" b="1">
                <a:latin typeface="Salesforce Sans"/>
                <a:ea typeface="Salesforce Sans"/>
                <a:cs typeface="Salesforce Sans"/>
                <a:sym typeface="Salesforce Sans"/>
              </a:rPr>
              <a:t>Sitio web de phishing</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144;p157">
            <a:extLst>
              <a:ext uri="{FF2B5EF4-FFF2-40B4-BE49-F238E27FC236}">
                <a16:creationId xmlns:a16="http://schemas.microsoft.com/office/drawing/2014/main" id="{6AC90CCC-1D63-7E44-BC0E-7F7FF63A74B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lvl="0">
              <a:lnSpc>
                <a:spcPct val="95000"/>
              </a:lnSpc>
            </a:pPr>
            <a:r>
              <a:rPr lang="es-MX" sz="3100" b="1" dirty="0">
                <a:solidFill>
                  <a:srgbClr val="205CA0"/>
                </a:solidFill>
                <a:latin typeface="Salesforce Sans"/>
              </a:rPr>
              <a:t>Métodos de verificación sólidos para MFA</a:t>
            </a:r>
            <a:r>
              <a:rPr lang="en-IE" sz="3100" b="1" dirty="0">
                <a:solidFill>
                  <a:srgbClr val="205CA0"/>
                </a:solidFill>
                <a:latin typeface="Salesforce Sans"/>
              </a:rPr>
              <a:t> </a:t>
            </a:r>
            <a:endParaRPr sz="3100" b="1" dirty="0">
              <a:solidFill>
                <a:srgbClr val="205CA0"/>
              </a:solidFill>
              <a:latin typeface="Salesforce Sans"/>
              <a:sym typeface="Salesforce Sans"/>
            </a:endParaRPr>
          </a:p>
        </p:txBody>
      </p:sp>
      <p:sp>
        <p:nvSpPr>
          <p:cNvPr id="8" name="Google Shape;1145;p157">
            <a:extLst>
              <a:ext uri="{FF2B5EF4-FFF2-40B4-BE49-F238E27FC236}">
                <a16:creationId xmlns:a16="http://schemas.microsoft.com/office/drawing/2014/main" id="{00B34036-1077-9546-92F3-49A7D4ED1D6F}"/>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lvl="0">
              <a:spcAft>
                <a:spcPts val="300"/>
              </a:spcAft>
            </a:pPr>
            <a:r>
              <a:rPr lang="es-MX" sz="2300" dirty="0">
                <a:solidFill>
                  <a:srgbClr val="205CA0"/>
                </a:solidFill>
                <a:latin typeface="Salesforce Sans"/>
              </a:rPr>
              <a:t>Salesforce admite estos tipos de métodos de verificación</a:t>
            </a:r>
            <a:r>
              <a:rPr lang="en-IE" sz="2300" dirty="0">
                <a:solidFill>
                  <a:srgbClr val="205CA0"/>
                </a:solidFill>
                <a:latin typeface="Salesforce Sans"/>
              </a:rPr>
              <a:t> </a:t>
            </a:r>
            <a:endParaRPr sz="2300" dirty="0">
              <a:solidFill>
                <a:srgbClr val="205CA0"/>
              </a:solidFill>
              <a:latin typeface="Salesforce Sans"/>
              <a:sym typeface="Salesforce Sans"/>
            </a:endParaRPr>
          </a:p>
        </p:txBody>
      </p:sp>
      <p:sp>
        <p:nvSpPr>
          <p:cNvPr id="30" name="Google Shape;1150;p157">
            <a:extLst>
              <a:ext uri="{FF2B5EF4-FFF2-40B4-BE49-F238E27FC236}">
                <a16:creationId xmlns:a16="http://schemas.microsoft.com/office/drawing/2014/main" id="{41F8C669-5739-2840-806B-9B1936E9B799}"/>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31" name="Google Shape;1150;p157">
            <a:extLst>
              <a:ext uri="{FF2B5EF4-FFF2-40B4-BE49-F238E27FC236}">
                <a16:creationId xmlns:a16="http://schemas.microsoft.com/office/drawing/2014/main" id="{4B7C5ACF-BC0F-664D-B7E7-FAE71F62E4BF}"/>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34" name="Google Shape;1165;p157">
            <a:extLst>
              <a:ext uri="{FF2B5EF4-FFF2-40B4-BE49-F238E27FC236}">
                <a16:creationId xmlns:a16="http://schemas.microsoft.com/office/drawing/2014/main" id="{B4A628A7-1FF0-F54B-8033-F67DC3436704}"/>
              </a:ext>
            </a:extLst>
          </p:cNvPr>
          <p:cNvGrpSpPr/>
          <p:nvPr/>
        </p:nvGrpSpPr>
        <p:grpSpPr>
          <a:xfrm>
            <a:off x="9242224" y="2705422"/>
            <a:ext cx="2742617" cy="2743226"/>
            <a:chOff x="7009601" y="2029117"/>
            <a:chExt cx="2057477" cy="2057471"/>
          </a:xfrm>
        </p:grpSpPr>
        <p:sp>
          <p:nvSpPr>
            <p:cNvPr id="35" name="Google Shape;1166;p157">
              <a:extLst>
                <a:ext uri="{FF2B5EF4-FFF2-40B4-BE49-F238E27FC236}">
                  <a16:creationId xmlns:a16="http://schemas.microsoft.com/office/drawing/2014/main" id="{B5988FF0-8740-3946-8848-7E105FC6F75E}"/>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36" name="Google Shape;1167;p157">
              <a:extLst>
                <a:ext uri="{FF2B5EF4-FFF2-40B4-BE49-F238E27FC236}">
                  <a16:creationId xmlns:a16="http://schemas.microsoft.com/office/drawing/2014/main" id="{CCAE8276-50F2-684A-9C36-2E0455A9D10F}"/>
                </a:ext>
              </a:extLst>
            </p:cNvPr>
            <p:cNvPicPr preferRelativeResize="0"/>
            <p:nvPr/>
          </p:nvPicPr>
          <p:blipFill rotWithShape="1">
            <a:blip r:embed="rId3">
              <a:alphaModFix/>
            </a:blip>
            <a:srcRect/>
            <a:stretch/>
          </p:blipFill>
          <p:spPr>
            <a:xfrm>
              <a:off x="7009601" y="2029117"/>
              <a:ext cx="2057477" cy="2057471"/>
            </a:xfrm>
            <a:prstGeom prst="rect">
              <a:avLst/>
            </a:prstGeom>
            <a:noFill/>
            <a:ln>
              <a:noFill/>
            </a:ln>
          </p:spPr>
        </p:pic>
        <p:sp>
          <p:nvSpPr>
            <p:cNvPr id="37" name="Google Shape;1168;p157">
              <a:extLst>
                <a:ext uri="{FF2B5EF4-FFF2-40B4-BE49-F238E27FC236}">
                  <a16:creationId xmlns:a16="http://schemas.microsoft.com/office/drawing/2014/main" id="{3DAF9DA7-2990-DF41-93B9-5A51EE766AB5}"/>
                </a:ext>
              </a:extLst>
            </p:cNvPr>
            <p:cNvSpPr txBox="1"/>
            <p:nvPr/>
          </p:nvSpPr>
          <p:spPr>
            <a:xfrm>
              <a:off x="7255787" y="2688336"/>
              <a:ext cx="1565100" cy="749808"/>
            </a:xfrm>
            <a:prstGeom prst="rect">
              <a:avLst/>
            </a:prstGeom>
            <a:noFill/>
            <a:ln>
              <a:noFill/>
            </a:ln>
          </p:spPr>
          <p:txBody>
            <a:bodyPr spcFirstLastPara="1" wrap="square" lIns="0" tIns="0" rIns="0" bIns="0" anchor="t" anchorCtr="0">
              <a:noAutofit/>
            </a:bodyPr>
            <a:lstStyle/>
            <a:p>
              <a:pPr lvl="0" algn="ctr">
                <a:buClr>
                  <a:srgbClr val="FFFFFF"/>
                </a:buClr>
                <a:buSzPts val="2400"/>
              </a:pPr>
              <a:r>
                <a:rPr lang="es-MX" sz="1300" dirty="0">
                  <a:solidFill>
                    <a:srgbClr val="FFFFFF"/>
                  </a:solidFill>
                  <a:latin typeface="Salesforce Sans"/>
                </a:rPr>
                <a:t>Verificación por SMS (Texto)</a:t>
              </a:r>
              <a:r>
                <a:rPr lang="en-IE" sz="1300" dirty="0">
                  <a:solidFill>
                    <a:srgbClr val="FFFFFF"/>
                  </a:solidFill>
                  <a:latin typeface="Salesforce Sans"/>
                </a:rPr>
                <a:t> </a:t>
              </a:r>
            </a:p>
            <a:p>
              <a:pPr lvl="0" algn="ctr">
                <a:buClr>
                  <a:srgbClr val="FFFFFF"/>
                </a:buClr>
                <a:buSzPts val="2400"/>
              </a:pPr>
              <a:r>
                <a:rPr lang="es-MX" sz="1300" dirty="0">
                  <a:solidFill>
                    <a:srgbClr val="FFFFFF"/>
                  </a:solidFill>
                  <a:latin typeface="Salesforce Sans"/>
                </a:rPr>
                <a:t>Verificación por llamada telefónica</a:t>
              </a:r>
              <a:r>
                <a:rPr lang="en-IE" sz="1300" dirty="0">
                  <a:solidFill>
                    <a:srgbClr val="FFFFFF"/>
                  </a:solidFill>
                  <a:latin typeface="Salesforce Sans"/>
                </a:rPr>
                <a:t> </a:t>
              </a:r>
            </a:p>
            <a:p>
              <a:pPr lvl="0" algn="ctr">
                <a:buClr>
                  <a:srgbClr val="FFFFFF"/>
                </a:buClr>
                <a:buSzPts val="2400"/>
              </a:pPr>
              <a:r>
                <a:rPr lang="es-MX" sz="1300" dirty="0">
                  <a:solidFill>
                    <a:srgbClr val="FFFFFF"/>
                  </a:solidFill>
                  <a:latin typeface="Salesforce Sans"/>
                </a:rPr>
                <a:t>Verificación por email</a:t>
              </a:r>
              <a:endParaRPr sz="1300" dirty="0">
                <a:solidFill>
                  <a:srgbClr val="FFFFFF"/>
                </a:solidFill>
                <a:latin typeface="Salesforce Sans"/>
              </a:endParaRPr>
            </a:p>
          </p:txBody>
        </p:sp>
        <p:sp>
          <p:nvSpPr>
            <p:cNvPr id="38" name="Google Shape;1169;p157">
              <a:extLst>
                <a:ext uri="{FF2B5EF4-FFF2-40B4-BE49-F238E27FC236}">
                  <a16:creationId xmlns:a16="http://schemas.microsoft.com/office/drawing/2014/main" id="{4BF94FE8-F6BC-2641-9403-EABFBE331AAC}"/>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lvl="0" algn="ctr">
                <a:buClr>
                  <a:srgbClr val="FFFFFF"/>
                </a:buClr>
                <a:buSzPts val="8800"/>
              </a:pPr>
              <a:r>
                <a:rPr lang="en-US" sz="1600" b="1" dirty="0">
                  <a:solidFill>
                    <a:srgbClr val="FFFFFF"/>
                  </a:solidFill>
                  <a:latin typeface="Salesforce Sans"/>
                  <a:sym typeface="Salesforce Sans"/>
                </a:rPr>
                <a:t> </a:t>
              </a:r>
              <a:r>
                <a:rPr lang="es-MX" sz="1600" b="1" dirty="0">
                  <a:solidFill>
                    <a:srgbClr val="FFFFFF"/>
                  </a:solidFill>
                  <a:latin typeface="Salesforce Sans"/>
                </a:rPr>
                <a:t>No compatible</a:t>
              </a:r>
              <a:r>
                <a:rPr lang="pt-BR" sz="1600" b="1" dirty="0">
                  <a:solidFill>
                    <a:srgbClr val="FFFFFF"/>
                  </a:solidFill>
                  <a:latin typeface="Salesforce Sans"/>
                </a:rPr>
                <a:t> </a:t>
              </a:r>
              <a:endParaRPr sz="1600" b="1" dirty="0">
                <a:solidFill>
                  <a:srgbClr val="FFFFFF"/>
                </a:solidFill>
                <a:latin typeface="Salesforce Sans"/>
              </a:endParaRPr>
            </a:p>
          </p:txBody>
        </p:sp>
        <p:pic>
          <p:nvPicPr>
            <p:cNvPr id="39" name="Google Shape;1170;p157">
              <a:extLst>
                <a:ext uri="{FF2B5EF4-FFF2-40B4-BE49-F238E27FC236}">
                  <a16:creationId xmlns:a16="http://schemas.microsoft.com/office/drawing/2014/main" id="{CFFD11AC-813D-2D41-BA0C-6B7024AF2632}"/>
                </a:ext>
              </a:extLst>
            </p:cNvPr>
            <p:cNvPicPr preferRelativeResize="0"/>
            <p:nvPr/>
          </p:nvPicPr>
          <p:blipFill rotWithShape="1">
            <a:blip r:embed="rId4">
              <a:alphaModFix/>
            </a:blip>
            <a:srcRect/>
            <a:stretch/>
          </p:blipFill>
          <p:spPr>
            <a:xfrm>
              <a:off x="7731449" y="3466800"/>
              <a:ext cx="229670" cy="382325"/>
            </a:xfrm>
            <a:prstGeom prst="rect">
              <a:avLst/>
            </a:prstGeom>
            <a:noFill/>
            <a:ln>
              <a:noFill/>
            </a:ln>
          </p:spPr>
        </p:pic>
        <p:pic>
          <p:nvPicPr>
            <p:cNvPr id="40" name="Google Shape;1171;p157">
              <a:extLst>
                <a:ext uri="{FF2B5EF4-FFF2-40B4-BE49-F238E27FC236}">
                  <a16:creationId xmlns:a16="http://schemas.microsoft.com/office/drawing/2014/main" id="{97AABFEA-2F29-6D46-993C-5C021001C707}"/>
                </a:ext>
              </a:extLst>
            </p:cNvPr>
            <p:cNvPicPr preferRelativeResize="0"/>
            <p:nvPr/>
          </p:nvPicPr>
          <p:blipFill>
            <a:blip r:embed="rId5">
              <a:alphaModFix/>
            </a:blip>
            <a:stretch>
              <a:fillRect/>
            </a:stretch>
          </p:blipFill>
          <p:spPr>
            <a:xfrm>
              <a:off x="8068175" y="3500063"/>
              <a:ext cx="318000" cy="315795"/>
            </a:xfrm>
            <a:prstGeom prst="rect">
              <a:avLst/>
            </a:prstGeom>
            <a:noFill/>
            <a:ln>
              <a:noFill/>
            </a:ln>
          </p:spPr>
        </p:pic>
        <p:sp>
          <p:nvSpPr>
            <p:cNvPr id="41" name="Google Shape;1172;p157">
              <a:extLst>
                <a:ext uri="{FF2B5EF4-FFF2-40B4-BE49-F238E27FC236}">
                  <a16:creationId xmlns:a16="http://schemas.microsoft.com/office/drawing/2014/main" id="{399E649D-576C-A741-AC86-7FB334C41F2B}"/>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42" name="Google Shape;1173;p157">
              <a:extLst>
                <a:ext uri="{FF2B5EF4-FFF2-40B4-BE49-F238E27FC236}">
                  <a16:creationId xmlns:a16="http://schemas.microsoft.com/office/drawing/2014/main" id="{7D20987B-1CE3-2345-B91B-967B9512BC3F}"/>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43" name="Google Shape;1150;p157">
            <a:extLst>
              <a:ext uri="{FF2B5EF4-FFF2-40B4-BE49-F238E27FC236}">
                <a16:creationId xmlns:a16="http://schemas.microsoft.com/office/drawing/2014/main" id="{1C3B09A3-EB35-7949-8C96-6F5143BE415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44" name="Google Shape;1150;p157">
            <a:extLst>
              <a:ext uri="{FF2B5EF4-FFF2-40B4-BE49-F238E27FC236}">
                <a16:creationId xmlns:a16="http://schemas.microsoft.com/office/drawing/2014/main" id="{87038839-8699-2640-8E2A-5B512E9E57C0}"/>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45" name="Google Shape;1164;p157">
            <a:extLst>
              <a:ext uri="{FF2B5EF4-FFF2-40B4-BE49-F238E27FC236}">
                <a16:creationId xmlns:a16="http://schemas.microsoft.com/office/drawing/2014/main" id="{29D78344-D16C-BF41-8AB3-03AF0C52353E}"/>
              </a:ext>
            </a:extLst>
          </p:cNvPr>
          <p:cNvPicPr preferRelativeResize="0">
            <a:picLocks noChangeAspect="1"/>
          </p:cNvPicPr>
          <p:nvPr/>
        </p:nvPicPr>
        <p:blipFill>
          <a:blip r:embed="rId6">
            <a:alphaModFix/>
          </a:blip>
          <a:stretch>
            <a:fillRect/>
          </a:stretch>
        </p:blipFill>
        <p:spPr>
          <a:xfrm>
            <a:off x="2444633" y="1793207"/>
            <a:ext cx="343879" cy="457200"/>
          </a:xfrm>
          <a:prstGeom prst="rect">
            <a:avLst/>
          </a:prstGeom>
          <a:noFill/>
          <a:ln>
            <a:noFill/>
          </a:ln>
        </p:spPr>
      </p:pic>
      <p:sp>
        <p:nvSpPr>
          <p:cNvPr id="46" name="Google Shape;1156;p157">
            <a:extLst>
              <a:ext uri="{FF2B5EF4-FFF2-40B4-BE49-F238E27FC236}">
                <a16:creationId xmlns:a16="http://schemas.microsoft.com/office/drawing/2014/main" id="{F96A36A0-9546-BB45-9B4B-2C1C57F620C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lvl="0" indent="-133350" algn="ctr">
              <a:lnSpc>
                <a:spcPct val="90000"/>
              </a:lnSpc>
              <a:buClr>
                <a:srgbClr val="FFFFFF"/>
              </a:buClr>
              <a:buSzPts val="2100"/>
              <a:buFont typeface="Salesforce Sans"/>
              <a:buChar char="​"/>
            </a:pPr>
            <a:r>
              <a:rPr lang="es-MX" sz="2000" dirty="0">
                <a:solidFill>
                  <a:srgbClr val="FFFFFF"/>
                </a:solidFill>
                <a:latin typeface="Salesforce Sans"/>
              </a:rPr>
              <a:t>Aplicación móvil Salesforce Authenticator</a:t>
            </a:r>
            <a:r>
              <a:rPr lang="en-IE" sz="2000" dirty="0">
                <a:solidFill>
                  <a:srgbClr val="FFFFFF"/>
                </a:solidFill>
                <a:latin typeface="Salesforce Sans"/>
              </a:rPr>
              <a:t> </a:t>
            </a:r>
            <a:endParaRPr sz="2000" dirty="0">
              <a:solidFill>
                <a:srgbClr val="FFFFFF"/>
              </a:solidFill>
              <a:latin typeface="Salesforce Sans"/>
              <a:sym typeface="Salesforce Sans"/>
            </a:endParaRPr>
          </a:p>
        </p:txBody>
      </p:sp>
      <p:sp>
        <p:nvSpPr>
          <p:cNvPr id="47" name="Google Shape;1160;p157">
            <a:extLst>
              <a:ext uri="{FF2B5EF4-FFF2-40B4-BE49-F238E27FC236}">
                <a16:creationId xmlns:a16="http://schemas.microsoft.com/office/drawing/2014/main" id="{160AE836-FEE3-2C4F-8018-3CEB9E5693F8}"/>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lvl="0" indent="-82550" algn="ctr">
              <a:lnSpc>
                <a:spcPct val="105000"/>
              </a:lnSpc>
              <a:buClr>
                <a:srgbClr val="FFFFFF"/>
              </a:buClr>
              <a:buSzPts val="1300"/>
              <a:buFont typeface="Salesforce Sans"/>
              <a:buChar char="​"/>
            </a:pPr>
            <a:r>
              <a:rPr lang="es-MX" sz="1100" dirty="0">
                <a:solidFill>
                  <a:srgbClr val="FFFFFF"/>
                </a:solidFill>
                <a:latin typeface="Salesforce Sans"/>
              </a:rPr>
              <a:t>Autenticación rápida y gratuita</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7">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49" name="Google Shape;1158;p157">
            <a:extLst>
              <a:ext uri="{FF2B5EF4-FFF2-40B4-BE49-F238E27FC236}">
                <a16:creationId xmlns:a16="http://schemas.microsoft.com/office/drawing/2014/main" id="{427F2D11-40EB-B546-9CAB-93E18561F704}"/>
              </a:ext>
            </a:extLst>
          </p:cNvPr>
          <p:cNvSpPr txBox="1"/>
          <p:nvPr/>
        </p:nvSpPr>
        <p:spPr>
          <a:xfrm>
            <a:off x="4862703" y="2392276"/>
            <a:ext cx="4090146" cy="587771"/>
          </a:xfrm>
          <a:prstGeom prst="rect">
            <a:avLst/>
          </a:prstGeom>
          <a:noFill/>
          <a:ln>
            <a:noFill/>
          </a:ln>
        </p:spPr>
        <p:txBody>
          <a:bodyPr spcFirstLastPara="1" wrap="square" lIns="0" tIns="0" rIns="0" bIns="0" anchor="t" anchorCtr="0">
            <a:noAutofit/>
          </a:bodyPr>
          <a:lstStyle/>
          <a:p>
            <a:pPr lvl="0" algn="ctr">
              <a:lnSpc>
                <a:spcPct val="90000"/>
              </a:lnSpc>
              <a:buClr>
                <a:srgbClr val="FFFFFF"/>
              </a:buClr>
              <a:buSzPts val="2100"/>
            </a:pPr>
            <a:r>
              <a:rPr lang="es-MX" sz="2000" dirty="0">
                <a:solidFill>
                  <a:srgbClr val="FFFFFF"/>
                </a:solidFill>
                <a:latin typeface="Salesforce Sans"/>
              </a:rPr>
              <a:t>Aplicaciones de autenticador externas</a:t>
            </a:r>
            <a:r>
              <a:rPr lang="en-IE" sz="2000" dirty="0">
                <a:solidFill>
                  <a:srgbClr val="FFFFFF"/>
                </a:solidFill>
                <a:latin typeface="Salesforce Sans"/>
              </a:rPr>
              <a:t> </a:t>
            </a:r>
            <a:endParaRPr sz="2000" dirty="0">
              <a:solidFill>
                <a:srgbClr val="FFFFFF"/>
              </a:solidFill>
              <a:latin typeface="Salesforce Sans"/>
              <a:sym typeface="Salesforce Sans"/>
            </a:endParaRPr>
          </a:p>
        </p:txBody>
      </p:sp>
      <p:sp>
        <p:nvSpPr>
          <p:cNvPr id="50" name="Google Shape;1161;p157">
            <a:extLst>
              <a:ext uri="{FF2B5EF4-FFF2-40B4-BE49-F238E27FC236}">
                <a16:creationId xmlns:a16="http://schemas.microsoft.com/office/drawing/2014/main" id="{AB3031F0-79B9-BE43-A58D-69C38E27AE86}"/>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Como:</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51" name="Google Shape;1163;p157">
            <a:extLst>
              <a:ext uri="{FF2B5EF4-FFF2-40B4-BE49-F238E27FC236}">
                <a16:creationId xmlns:a16="http://schemas.microsoft.com/office/drawing/2014/main" id="{B1FEA2A2-21E1-9D43-8B04-F6FC34F8AC84}"/>
              </a:ext>
            </a:extLst>
          </p:cNvPr>
          <p:cNvPicPr preferRelativeResize="0"/>
          <p:nvPr/>
        </p:nvPicPr>
        <p:blipFill>
          <a:blip r:embed="rId8">
            <a:alphaModFix/>
          </a:blip>
          <a:stretch>
            <a:fillRect/>
          </a:stretch>
        </p:blipFill>
        <p:spPr>
          <a:xfrm>
            <a:off x="2263095" y="4364718"/>
            <a:ext cx="706951" cy="438719"/>
          </a:xfrm>
          <a:prstGeom prst="rect">
            <a:avLst/>
          </a:prstGeom>
          <a:noFill/>
          <a:ln>
            <a:noFill/>
          </a:ln>
        </p:spPr>
      </p:pic>
      <p:sp>
        <p:nvSpPr>
          <p:cNvPr id="52" name="Google Shape;1159;p157">
            <a:extLst>
              <a:ext uri="{FF2B5EF4-FFF2-40B4-BE49-F238E27FC236}">
                <a16:creationId xmlns:a16="http://schemas.microsoft.com/office/drawing/2014/main" id="{3E1B8D84-576A-BA40-827B-144EAD27FD1C}"/>
              </a:ext>
            </a:extLst>
          </p:cNvPr>
          <p:cNvSpPr txBox="1"/>
          <p:nvPr/>
        </p:nvSpPr>
        <p:spPr>
          <a:xfrm>
            <a:off x="1336920" y="4929150"/>
            <a:ext cx="2923990" cy="353244"/>
          </a:xfrm>
          <a:prstGeom prst="rect">
            <a:avLst/>
          </a:prstGeom>
          <a:noFill/>
          <a:ln>
            <a:noFill/>
          </a:ln>
        </p:spPr>
        <p:txBody>
          <a:bodyPr spcFirstLastPara="1" wrap="square" lIns="0" tIns="0" rIns="0" bIns="0" anchor="t" anchorCtr="0">
            <a:noAutofit/>
          </a:bodyPr>
          <a:lstStyle/>
          <a:p>
            <a:pPr marL="457200" lvl="0">
              <a:lnSpc>
                <a:spcPct val="90000"/>
              </a:lnSpc>
            </a:pPr>
            <a:r>
              <a:rPr lang="es-MX" sz="2000" dirty="0">
                <a:solidFill>
                  <a:srgbClr val="FFFFFF"/>
                </a:solidFill>
                <a:latin typeface="Salesforce Sans"/>
              </a:rPr>
              <a:t>Llaves de seguridad</a:t>
            </a:r>
            <a:endParaRPr sz="2000" dirty="0">
              <a:solidFill>
                <a:srgbClr val="FFFFFF"/>
              </a:solidFill>
              <a:latin typeface="Salesforce Sans"/>
            </a:endParaRPr>
          </a:p>
        </p:txBody>
      </p:sp>
      <p:sp>
        <p:nvSpPr>
          <p:cNvPr id="53" name="Google Shape;1162;p157">
            <a:extLst>
              <a:ext uri="{FF2B5EF4-FFF2-40B4-BE49-F238E27FC236}">
                <a16:creationId xmlns:a16="http://schemas.microsoft.com/office/drawing/2014/main" id="{354CA6FE-07E9-484D-BC65-05188A96AE38}"/>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Como: </a:t>
            </a:r>
            <a:endParaRPr sz="1100" dirty="0">
              <a:solidFill>
                <a:srgbClr val="FFFFFF"/>
              </a:solidFill>
              <a:latin typeface="Salesforce Sans"/>
              <a:ea typeface="Salesforce Sans"/>
              <a:cs typeface="Salesforce Sans"/>
              <a:sym typeface="Salesforce Sans"/>
            </a:endParaRPr>
          </a:p>
          <a:p>
            <a:pPr lvl="0" indent="-82550" algn="ctr">
              <a:lnSpc>
                <a:spcPct val="105000"/>
              </a:lnSpc>
              <a:buClr>
                <a:srgbClr val="FFFFFF"/>
              </a:buClr>
              <a:buSzPts val="1300"/>
              <a:buFont typeface="Salesforce Sans"/>
              <a:buChar char="​"/>
            </a:pPr>
            <a:r>
              <a:rPr lang="es-MX" sz="1100" dirty="0">
                <a:solidFill>
                  <a:srgbClr val="FFFFFF"/>
                </a:solidFill>
                <a:latin typeface="Salesforce Sans"/>
              </a:rPr>
              <a:t>YubiKey de Yubico</a:t>
            </a:r>
            <a:r>
              <a:rPr lang="en-IE" sz="1100" dirty="0">
                <a:solidFill>
                  <a:srgbClr val="FFFFFF"/>
                </a:solidFill>
                <a:latin typeface="Salesforce Sans"/>
              </a:rPr>
              <a:t> </a:t>
            </a:r>
          </a:p>
          <a:p>
            <a:pPr lvl="0" indent="-82550" algn="ctr">
              <a:lnSpc>
                <a:spcPct val="105000"/>
              </a:lnSpc>
              <a:buClr>
                <a:srgbClr val="FFFFFF"/>
              </a:buClr>
              <a:buSzPts val="1300"/>
              <a:buFont typeface="Salesforce Sans"/>
              <a:buChar char="​"/>
            </a:pPr>
            <a:r>
              <a:rPr lang="es-MX" sz="1100" dirty="0">
                <a:solidFill>
                  <a:srgbClr val="FFFFFF"/>
                </a:solidFill>
                <a:latin typeface="Salesforce Sans"/>
              </a:rPr>
              <a:t>Titan Security Key de Google</a:t>
            </a:r>
            <a:endParaRPr sz="1100" dirty="0">
              <a:solidFill>
                <a:srgbClr val="FFFFFF"/>
              </a:solidFill>
              <a:latin typeface="Salesforce Sans"/>
              <a:sym typeface="Salesforce Sans"/>
            </a:endParaRPr>
          </a:p>
        </p:txBody>
      </p:sp>
      <p:pic>
        <p:nvPicPr>
          <p:cNvPr id="12310" name="Picture 22">
            <a:extLst>
              <a:ext uri="{FF2B5EF4-FFF2-40B4-BE49-F238E27FC236}">
                <a16:creationId xmlns:a16="http://schemas.microsoft.com/office/drawing/2014/main" id="{349639DE-2210-594E-B0FF-FF821A72E3EE}"/>
              </a:ext>
            </a:extLst>
          </p:cNvPr>
          <p:cNvPicPr>
            <a:picLocks noChangeAspect="1" noChangeArrowheads="1"/>
          </p:cNvPicPr>
          <p:nvPr/>
        </p:nvPicPr>
        <p:blipFill>
          <a:blip r:embed="rId9">
            <a:duotone>
              <a:schemeClr val="accent6">
                <a:shade val="45000"/>
                <a:satMod val="135000"/>
              </a:schemeClr>
              <a:prstClr val="white"/>
            </a:duotone>
            <a:extLst>
              <a:ext uri="{BEBA8EAE-BF5A-486C-A8C5-ECC9F3942E4B}">
                <a14:imgProps xmlns:a14="http://schemas.microsoft.com/office/drawing/2010/main">
                  <a14:imgLayer r:embed="rId10">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55" name="Google Shape;1159;p157">
            <a:extLst>
              <a:ext uri="{FF2B5EF4-FFF2-40B4-BE49-F238E27FC236}">
                <a16:creationId xmlns:a16="http://schemas.microsoft.com/office/drawing/2014/main" id="{7AB44A8C-F6E8-7F40-B185-D1380045BA87}"/>
              </a:ext>
            </a:extLst>
          </p:cNvPr>
          <p:cNvSpPr txBox="1"/>
          <p:nvPr/>
        </p:nvSpPr>
        <p:spPr>
          <a:xfrm>
            <a:off x="5062654" y="4929150"/>
            <a:ext cx="3646447" cy="317066"/>
          </a:xfrm>
          <a:prstGeom prst="rect">
            <a:avLst/>
          </a:prstGeom>
          <a:noFill/>
          <a:ln>
            <a:noFill/>
          </a:ln>
        </p:spPr>
        <p:txBody>
          <a:bodyPr spcFirstLastPara="1" wrap="square" lIns="0" tIns="0" rIns="0" bIns="0" anchor="t" anchorCtr="0">
            <a:noAutofit/>
          </a:bodyPr>
          <a:lstStyle/>
          <a:p>
            <a:pPr marL="457200" lvl="0">
              <a:lnSpc>
                <a:spcPct val="90000"/>
              </a:lnSpc>
            </a:pPr>
            <a:r>
              <a:rPr lang="es-MX" sz="2000" dirty="0">
                <a:solidFill>
                  <a:srgbClr val="FFFFFF"/>
                </a:solidFill>
                <a:latin typeface="Salesforce Sans"/>
              </a:rPr>
              <a:t>Autenticadores</a:t>
            </a:r>
            <a:r>
              <a:rPr lang="es-MX" dirty="0"/>
              <a:t> </a:t>
            </a:r>
            <a:r>
              <a:rPr lang="es-MX" sz="2000" dirty="0">
                <a:solidFill>
                  <a:srgbClr val="FFFFFF"/>
                </a:solidFill>
                <a:latin typeface="Salesforce Sans"/>
              </a:rPr>
              <a:t>integrados</a:t>
            </a:r>
            <a:endParaRPr sz="2000" dirty="0">
              <a:solidFill>
                <a:srgbClr val="FFFFFF"/>
              </a:solidFill>
              <a:latin typeface="Salesforce Sans"/>
            </a:endParaRPr>
          </a:p>
        </p:txBody>
      </p:sp>
      <p:sp>
        <p:nvSpPr>
          <p:cNvPr id="56" name="Google Shape;1161;p157">
            <a:extLst>
              <a:ext uri="{FF2B5EF4-FFF2-40B4-BE49-F238E27FC236}">
                <a16:creationId xmlns:a16="http://schemas.microsoft.com/office/drawing/2014/main" id="{A3716ACE-A035-8D49-B870-46FFBCAFFE6B}"/>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es-MX" sz="1100" dirty="0">
                <a:solidFill>
                  <a:schemeClr val="bg1"/>
                </a:solidFill>
              </a:rPr>
              <a:t>Sistemas biométricos de dispositivo móvil + escritorio, como:</a:t>
            </a:r>
            <a:r>
              <a:rPr lang="en-IE" sz="1100" dirty="0">
                <a:solidFill>
                  <a:schemeClr val="bg1"/>
                </a:solidFill>
              </a:rPr>
              <a:t> </a:t>
            </a:r>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1026" name="Picture 2">
            <a:extLst>
              <a:ext uri="{FF2B5EF4-FFF2-40B4-BE49-F238E27FC236}">
                <a16:creationId xmlns:a16="http://schemas.microsoft.com/office/drawing/2014/main" id="{84CDC119-336C-4C40-BB79-F690F287A8F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4BB51B04-6D15-5941-8A53-67958AD53B97}"/>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470A1EFF-2061-E44D-9464-A8ECF476007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504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Qué esperar cuando MFA está activada</a:t>
            </a: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Registrar el método para conectarlo con su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cuenta de Salesforce</a:t>
            </a:r>
          </a:p>
        </p:txBody>
      </p:sp>
      <p:sp>
        <p:nvSpPr>
          <p:cNvPr id="1227" name="Google Shape;1227;p161"/>
          <p:cNvSpPr/>
          <p:nvPr/>
        </p:nvSpPr>
        <p:spPr>
          <a:xfrm>
            <a:off x="8231223" y="3978132"/>
            <a:ext cx="2775031" cy="958745"/>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Utilizar el método de verificación en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cada inicio de sesión para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verificar su identidad</a:t>
            </a: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es-MX" sz="1500" dirty="0">
                <a:solidFill>
                  <a:srgbClr val="FFFFFF"/>
                </a:solidFill>
                <a:latin typeface="Salesforce Sans"/>
                <a:ea typeface="Salesforce Sans"/>
                <a:cs typeface="Salesforce Sans"/>
                <a:sym typeface="Salesforce Sans"/>
              </a:rPr>
              <a:t>Obtener un método </a:t>
            </a:r>
            <a:br>
              <a:rPr lang="es-MX" sz="1500" dirty="0">
                <a:solidFill>
                  <a:srgbClr val="FFFFFF"/>
                </a:solidFill>
                <a:latin typeface="Salesforce Sans"/>
                <a:ea typeface="Salesforce Sans"/>
                <a:cs typeface="Salesforce Sans"/>
                <a:sym typeface="Salesforce Sans"/>
              </a:rPr>
            </a:br>
            <a:r>
              <a:rPr lang="es-MX" sz="1500" dirty="0">
                <a:solidFill>
                  <a:srgbClr val="FFFFFF"/>
                </a:solidFill>
                <a:latin typeface="Salesforce Sans"/>
                <a:ea typeface="Salesforce Sans"/>
                <a:cs typeface="Salesforce Sans"/>
                <a:sym typeface="Salesforce Sans"/>
              </a:rPr>
              <a:t>de verificación</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es-MX" sz="1500" b="1">
                  <a:solidFill>
                    <a:srgbClr val="FFFFFF"/>
                  </a:solidFill>
                  <a:latin typeface="Salesforce Sans"/>
                  <a:ea typeface="Salesforce Sans"/>
                  <a:cs typeface="Salesforce Sans"/>
                  <a:sym typeface="Salesforce Sans"/>
                </a:rPr>
                <a:t>Paso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s-MX" sz="2300">
                <a:solidFill>
                  <a:srgbClr val="205CA0"/>
                </a:solidFill>
                <a:latin typeface="Salesforce Sans"/>
                <a:ea typeface="Salesforce Sans"/>
                <a:cs typeface="Salesforce Sans"/>
                <a:sym typeface="Salesforce Sans"/>
              </a:rPr>
              <a:t>Debe obtener y registrar al menos un método de verificación</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sz="1800"/>
              <a:t>Sugerencia: Registre al menos dos métodos de modo que tenga una copia de seguridad.</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3100" b="1">
                <a:solidFill>
                  <a:srgbClr val="205CA0"/>
                </a:solidFill>
                <a:latin typeface="Salesforce Sans"/>
                <a:ea typeface="Salesforce Sans"/>
                <a:cs typeface="Salesforce Sans"/>
                <a:sym typeface="Salesforce Sans"/>
              </a:rPr>
              <a:t>Salesforce Authenticator</a:t>
            </a:r>
          </a:p>
        </p:txBody>
      </p:sp>
      <p:sp>
        <p:nvSpPr>
          <p:cNvPr id="1180" name="Google Shape;1180;p158"/>
          <p:cNvSpPr txBox="1"/>
          <p:nvPr/>
        </p:nvSpPr>
        <p:spPr>
          <a:xfrm>
            <a:off x="577849" y="1384782"/>
            <a:ext cx="7282661"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es-MX" sz="1900" b="1" dirty="0">
                <a:solidFill>
                  <a:srgbClr val="59575C"/>
                </a:solidFill>
                <a:latin typeface="Salesforce Sans"/>
                <a:ea typeface="Salesforce Sans"/>
                <a:cs typeface="Salesforce Sans"/>
                <a:sym typeface="Salesforce Sans"/>
              </a:rPr>
              <a:t>Salesforce Authenticator</a:t>
            </a:r>
            <a:r>
              <a:rPr lang="es-MX" sz="1900" dirty="0">
                <a:solidFill>
                  <a:srgbClr val="59575C"/>
                </a:solidFill>
                <a:latin typeface="Salesforce Sans"/>
                <a:ea typeface="Salesforce Sans"/>
                <a:cs typeface="Salesforce Sans"/>
                <a:sym typeface="Salesforce Sans"/>
              </a:rPr>
              <a:t> es una aplicación móvil que puede utilizarse con MFA en su organización o arrendatario de Salesforce, que dirige una experiencia de usuario sin problemas para sus usuarios finales.</a:t>
            </a:r>
          </a:p>
          <a:p>
            <a:pPr marL="0" lvl="0" indent="0" algn="l" rtl="0">
              <a:spcBef>
                <a:spcPts val="1900"/>
              </a:spcBef>
              <a:spcAft>
                <a:spcPts val="0"/>
              </a:spcAft>
              <a:buNone/>
            </a:pPr>
            <a:r>
              <a:rPr lang="es-MX" sz="1900" b="1" dirty="0">
                <a:solidFill>
                  <a:srgbClr val="1C4587"/>
                </a:solidFill>
                <a:latin typeface="Salesforce Sans"/>
                <a:ea typeface="Salesforce Sans"/>
                <a:cs typeface="Salesforce Sans"/>
                <a:sym typeface="Salesforce Sans"/>
              </a:rPr>
              <a:t>Salesforce Authenticator indica al usuario:</a:t>
            </a:r>
          </a:p>
          <a:p>
            <a:pPr marL="749300" lvl="0" indent="-342900" algn="l" rtl="0">
              <a:spcBef>
                <a:spcPts val="3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acción</a:t>
            </a:r>
            <a:r>
              <a:rPr lang="es-MX" sz="1600" dirty="0">
                <a:solidFill>
                  <a:srgbClr val="59575C"/>
                </a:solidFill>
                <a:latin typeface="Salesforce Sans"/>
                <a:ea typeface="Salesforce Sans"/>
                <a:cs typeface="Salesforce Sans"/>
                <a:sym typeface="Salesforce Sans"/>
              </a:rPr>
              <a:t> necesita aprobarse</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usuario</a:t>
            </a:r>
            <a:r>
              <a:rPr lang="es-MX" sz="1600" dirty="0">
                <a:solidFill>
                  <a:srgbClr val="59575C"/>
                </a:solidFill>
                <a:latin typeface="Salesforce Sans"/>
                <a:ea typeface="Salesforce Sans"/>
                <a:cs typeface="Salesforce Sans"/>
                <a:sym typeface="Salesforce Sans"/>
              </a:rPr>
              <a:t> está solicitando la acción</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Desde qué </a:t>
            </a:r>
            <a:r>
              <a:rPr lang="es-MX" sz="1600" b="1" dirty="0">
                <a:solidFill>
                  <a:srgbClr val="59575C"/>
                </a:solidFill>
                <a:latin typeface="Salesforce Sans"/>
                <a:ea typeface="Salesforce Sans"/>
                <a:cs typeface="Salesforce Sans"/>
                <a:sym typeface="Salesforce Sans"/>
              </a:rPr>
              <a:t>servicio</a:t>
            </a:r>
            <a:r>
              <a:rPr lang="es-MX" sz="1600" dirty="0">
                <a:solidFill>
                  <a:srgbClr val="59575C"/>
                </a:solidFill>
                <a:latin typeface="Salesforce Sans"/>
                <a:ea typeface="Salesforce Sans"/>
                <a:cs typeface="Salesforce Sans"/>
                <a:sym typeface="Salesforce Sans"/>
              </a:rPr>
              <a:t> proviene la acción solicitada</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Qué </a:t>
            </a:r>
            <a:r>
              <a:rPr lang="es-MX" sz="1600" b="1" dirty="0">
                <a:solidFill>
                  <a:srgbClr val="59575C"/>
                </a:solidFill>
                <a:latin typeface="Salesforce Sans"/>
                <a:ea typeface="Salesforce Sans"/>
                <a:cs typeface="Salesforce Sans"/>
                <a:sym typeface="Salesforce Sans"/>
              </a:rPr>
              <a:t>dispositivo</a:t>
            </a:r>
            <a:r>
              <a:rPr lang="es-MX" sz="1600" dirty="0">
                <a:solidFill>
                  <a:srgbClr val="59575C"/>
                </a:solidFill>
                <a:latin typeface="Salesforce Sans"/>
                <a:ea typeface="Salesforce Sans"/>
                <a:cs typeface="Salesforce Sans"/>
                <a:sym typeface="Salesforce Sans"/>
              </a:rPr>
              <a:t> está utilizando el usuario</a:t>
            </a:r>
          </a:p>
          <a:p>
            <a:pPr marL="749300" lvl="0" indent="-342900" algn="l" rtl="0">
              <a:spcBef>
                <a:spcPts val="1100"/>
              </a:spcBef>
              <a:spcAft>
                <a:spcPts val="0"/>
              </a:spcAft>
              <a:buClr>
                <a:srgbClr val="7F7F7F"/>
              </a:buClr>
              <a:buSzPts val="1600"/>
              <a:buChar char="●"/>
            </a:pPr>
            <a:r>
              <a:rPr lang="es-MX" sz="1600" dirty="0">
                <a:solidFill>
                  <a:srgbClr val="59575C"/>
                </a:solidFill>
                <a:latin typeface="Salesforce Sans"/>
                <a:ea typeface="Salesforce Sans"/>
                <a:cs typeface="Salesforce Sans"/>
                <a:sym typeface="Salesforce Sans"/>
              </a:rPr>
              <a:t>Desde qué </a:t>
            </a:r>
            <a:r>
              <a:rPr lang="es-MX" sz="1600" b="1" dirty="0">
                <a:solidFill>
                  <a:srgbClr val="59575C"/>
                </a:solidFill>
                <a:latin typeface="Salesforce Sans"/>
                <a:ea typeface="Salesforce Sans"/>
                <a:cs typeface="Salesforce Sans"/>
                <a:sym typeface="Salesforce Sans"/>
              </a:rPr>
              <a:t>ubicación</a:t>
            </a:r>
            <a:r>
              <a:rPr lang="es-MX" sz="1600" dirty="0">
                <a:solidFill>
                  <a:srgbClr val="59575C"/>
                </a:solidFill>
                <a:latin typeface="Salesforce Sans"/>
                <a:ea typeface="Salesforce Sans"/>
                <a:cs typeface="Salesforce Sans"/>
                <a:sym typeface="Salesforce Sans"/>
              </a:rPr>
              <a:t> deberá el usuario aprobar o denegar esta solicitud</a:t>
            </a:r>
          </a:p>
          <a:p>
            <a:pPr marL="0" lvl="0" indent="0" algn="l" rtl="0">
              <a:spcBef>
                <a:spcPts val="1900"/>
              </a:spcBef>
              <a:spcAft>
                <a:spcPts val="0"/>
              </a:spcAft>
              <a:buNone/>
            </a:pPr>
            <a:r>
              <a:rPr lang="es-MX" sz="1900" dirty="0">
                <a:solidFill>
                  <a:srgbClr val="59575C"/>
                </a:solidFill>
                <a:latin typeface="Salesforce Sans"/>
                <a:ea typeface="Salesforce Sans"/>
                <a:cs typeface="Salesforce Sans"/>
                <a:sym typeface="Salesforce Sans"/>
              </a:rPr>
              <a:t>Con esta información, el usuario puede sencillamente tocar </a:t>
            </a:r>
            <a:br>
              <a:rPr lang="es-MX" sz="1900" dirty="0">
                <a:solidFill>
                  <a:srgbClr val="59575C"/>
                </a:solidFill>
                <a:latin typeface="Salesforce Sans"/>
                <a:ea typeface="Salesforce Sans"/>
                <a:cs typeface="Salesforce Sans"/>
                <a:sym typeface="Salesforce Sans"/>
              </a:rPr>
            </a:br>
            <a:r>
              <a:rPr lang="es-MX" sz="1900" dirty="0">
                <a:solidFill>
                  <a:srgbClr val="59575C"/>
                </a:solidFill>
                <a:latin typeface="Salesforce Sans"/>
                <a:ea typeface="Salesforce Sans"/>
                <a:cs typeface="Salesforce Sans"/>
                <a:sym typeface="Salesforce Sans"/>
              </a:rPr>
              <a:t>el botón Aprobar o Denegar para ejecutar la decisión, completando con ello la autenticación de forma rápida </a:t>
            </a:r>
            <a:br>
              <a:rPr lang="es-MX" sz="1900" dirty="0">
                <a:solidFill>
                  <a:srgbClr val="59575C"/>
                </a:solidFill>
                <a:latin typeface="Salesforce Sans"/>
                <a:ea typeface="Salesforce Sans"/>
                <a:cs typeface="Salesforce Sans"/>
                <a:sym typeface="Salesforce Sans"/>
              </a:rPr>
            </a:br>
            <a:r>
              <a:rPr lang="es-MX" sz="1900" dirty="0">
                <a:solidFill>
                  <a:srgbClr val="59575C"/>
                </a:solidFill>
                <a:latin typeface="Salesforce Sans"/>
                <a:ea typeface="Salesforce Sans"/>
                <a:cs typeface="Salesforce Sans"/>
                <a:sym typeface="Salesforce Sans"/>
              </a:rPr>
              <a:t>como parte de su proceso de inicio de sesión.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181" name="Google Shape;1181;p158"/>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s-MX" sz="2300">
                <a:solidFill>
                  <a:srgbClr val="205CA0"/>
                </a:solidFill>
                <a:latin typeface="Salesforce Sans"/>
                <a:ea typeface="Salesforce Sans"/>
                <a:cs typeface="Salesforce Sans"/>
                <a:sym typeface="Salesforce Sans"/>
              </a:rPr>
              <a:t>Autenticación rápida, gratuita y sin fricciones</a:t>
            </a:r>
          </a:p>
        </p:txBody>
      </p:sp>
      <p:grpSp>
        <p:nvGrpSpPr>
          <p:cNvPr id="1182" name="Google Shape;1182;p158"/>
          <p:cNvGrpSpPr/>
          <p:nvPr/>
        </p:nvGrpSpPr>
        <p:grpSpPr>
          <a:xfrm>
            <a:off x="7779922"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es-MX" sz="2800"/>
              <a:t>Salesforce Authenticator: Registrar la aplicación</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es-MX">
                <a:solidFill>
                  <a:srgbClr val="C00000"/>
                </a:solidFill>
                <a:latin typeface="Times New Roman" panose="02020603050405020304" pitchFamily="18" charset="0"/>
                <a:cs typeface="Times New Roman" panose="02020603050405020304" pitchFamily="18" charset="0"/>
              </a:rPr>
              <a:t>[Para productos construidos sobre Salesforce Platform]</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1. Instale Salesforce Authenticator en su dispositivo móvil. Está disponible desde Apple App Store o Google Play.</a:t>
            </a:r>
          </a:p>
          <a:p>
            <a:pPr algn="ctr"/>
            <a:r>
              <a:rPr lang="es-MX" sz="1350"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2. En su equipo, inicie sesión en su cuenta. Es posible que se e solicite verificar su identidad con un código de acceso simultáneo a través de email o mensaje de texto.</a:t>
            </a:r>
          </a:p>
          <a:p>
            <a:pPr algn="ctr"/>
            <a:r>
              <a:rPr lang="es-MX" sz="1350"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3. La pantalla para registrar Salesforce Authenticator se muestra automáticamente.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4. En su dispositivo </a:t>
            </a:r>
            <a:br>
              <a:rPr lang="es-MX" sz="1350" dirty="0"/>
            </a:br>
            <a:r>
              <a:rPr lang="es-MX" sz="1350" dirty="0"/>
              <a:t>móvil, abra Salesforce Authenticator y toque </a:t>
            </a:r>
            <a:r>
              <a:rPr lang="es-MX" sz="1350" b="1" dirty="0"/>
              <a:t>Agregar una cuenta</a:t>
            </a:r>
            <a:r>
              <a:rPr lang="es-MX" sz="1350" dirty="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5. La aplicación muestra una frase de dos palabras.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6. En su equipo, ingrese la frase en el campo de frase de Dos palabras. A continuación haga clic en </a:t>
            </a:r>
            <a:r>
              <a:rPr lang="es-MX" sz="1350" b="1" dirty="0"/>
              <a:t>Conectar</a:t>
            </a:r>
            <a:r>
              <a:rPr lang="es-MX" sz="1350" dirty="0"/>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7. Salesforce Authenticator está conectado a su cuenta de Salesforce. Se le solicita confirmar los detalles de conexión en la aplicación.</a:t>
            </a:r>
          </a:p>
        </p:txBody>
      </p:sp>
      <p:sp>
        <p:nvSpPr>
          <p:cNvPr id="5" name="Rectangle 4">
            <a:extLst>
              <a:ext uri="{FF2B5EF4-FFF2-40B4-BE49-F238E27FC236}">
                <a16:creationId xmlns:a16="http://schemas.microsoft.com/office/drawing/2014/main" id="{48840DA9-1372-9C4B-BA2D-2CE6194A31D6}"/>
              </a:ext>
            </a:extLst>
          </p:cNvPr>
          <p:cNvSpPr/>
          <p:nvPr/>
        </p:nvSpPr>
        <p:spPr>
          <a:xfrm>
            <a:off x="9277815" y="1499616"/>
            <a:ext cx="2687729"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es-MX" sz="1350" dirty="0"/>
              <a:t>8. En Salesforce Authenticator, verifique que los detalles de la conexión son correctos y luego toque </a:t>
            </a:r>
            <a:r>
              <a:rPr lang="es-MX" sz="1350" b="1" dirty="0"/>
              <a:t>Conectar</a:t>
            </a:r>
            <a:r>
              <a:rPr lang="es-MX" sz="1350"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es-MX" sz="2800"/>
              <a:t>Salesforce Authenticator: </a:t>
            </a:r>
            <a:r>
              <a:rPr lang="es-MX"/>
              <a:t>Registrar la aplicación </a:t>
            </a:r>
            <a:r>
              <a:rPr lang="es-MX" sz="1600" i="1"/>
              <a:t>continuación</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465</TotalTime>
  <Words>6519</Words>
  <Application>Microsoft Macintosh PowerPoint</Application>
  <PresentationFormat>Custom</PresentationFormat>
  <Paragraphs>488</Paragraphs>
  <Slides>35</Slides>
  <Notes>26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Calibri</vt:lpstr>
      <vt:lpstr>Salesforce Sans Light</vt:lpstr>
      <vt:lpstr>Arial</vt:lpstr>
      <vt:lpstr>Salesforce Sans</vt:lpstr>
      <vt:lpstr>Open Sans Light</vt:lpstr>
      <vt:lpstr>Times New Roman</vt:lpstr>
      <vt:lpstr>Salesforce Google Slides Corporate Template - 2019</vt:lpstr>
      <vt:lpstr>Salesforce Google Slides Corporate Template - 2019</vt:lpstr>
      <vt:lpstr>PowerPoint Presentation</vt:lpstr>
      <vt:lpstr>Autenticación de múltiples  factores (MFA)</vt:lpstr>
      <vt:lpstr>Mejorar la seguridad de nuestro negocio</vt:lpstr>
      <vt:lpstr>PowerPoint Presentation</vt:lpstr>
      <vt:lpstr>PowerPoint Presentation</vt:lpstr>
      <vt:lpstr>PowerPoint Presentation</vt:lpstr>
      <vt:lpstr>PowerPoint Presentation</vt:lpstr>
      <vt:lpstr>Salesforce Authenticator: Registrar la aplicación</vt:lpstr>
      <vt:lpstr>Salesforce Authenticator: Registrar la aplicación continuación</vt:lpstr>
      <vt:lpstr>Salesforce Authenticator: Registrar la aplicación continuación</vt:lpstr>
      <vt:lpstr>Salesforce Authenticator: Registrar la aplicación</vt:lpstr>
      <vt:lpstr>Salesforce Authenticator: Registrar la aplicación continuación</vt:lpstr>
      <vt:lpstr>Salesforce Authenticator: Registrar la aplicación continuación</vt:lpstr>
      <vt:lpstr>Salesforce Authenticator: Inicio de sesión</vt:lpstr>
      <vt:lpstr>PowerPoint Presentation</vt:lpstr>
      <vt:lpstr>Aplicaciones de autenticador externas: Registrar una aplicación</vt:lpstr>
      <vt:lpstr>Aplicaciones de autenticador externas: Registrar una  aplicación continuación</vt:lpstr>
      <vt:lpstr>Aplicaciones de autenticador externas: Registrar una  aplicación continuación</vt:lpstr>
      <vt:lpstr>Aplicaciones de autenticador externas: Registrar una aplicación</vt:lpstr>
      <vt:lpstr>Aplicaciones de autenticador externas: Registrar una  aplicación continuación</vt:lpstr>
      <vt:lpstr>Aplicaciones de autenticador externas: Registrar una  aplicación continuación</vt:lpstr>
      <vt:lpstr>Aplicaciones de autenticador externas: Inicio de sesión</vt:lpstr>
      <vt:lpstr>PowerPoint Presentation</vt:lpstr>
      <vt:lpstr>Llaves de seguridad: Registrar una llave</vt:lpstr>
      <vt:lpstr>Llaves de seguridad: Registrar una llave continuación</vt:lpstr>
      <vt:lpstr>Llaves de seguridad: Registrar una llave</vt:lpstr>
      <vt:lpstr>Llaves de seguridad: Registrar una llave continuación</vt:lpstr>
      <vt:lpstr>Llaves de seguridad: Inicio de sesión</vt:lpstr>
      <vt:lpstr>Llaves de seguridad: Inicio de sesión</vt:lpstr>
      <vt:lpstr>PowerPoint Presentation</vt:lpstr>
      <vt:lpstr>Autenticadores integrados: Registrar un autenticador</vt:lpstr>
      <vt:lpstr>Autenticadores integrados: Registrar un autenticador continuación</vt:lpstr>
      <vt:lpstr>Autenticadores integrados: Inicio de sesión</vt:lpstr>
      <vt:lpstr>Asistencia y Recursos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cp:lastModifiedBy>grahamd@iotals.com</cp:lastModifiedBy>
  <cp:revision>193</cp:revision>
  <dcterms:modified xsi:type="dcterms:W3CDTF">2021-07-08T13:42:00Z</dcterms:modified>
</cp:coreProperties>
</file>